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7601" r:id="rId2"/>
    <p:sldId id="7620" r:id="rId3"/>
    <p:sldId id="7619" r:id="rId4"/>
    <p:sldId id="7623" r:id="rId5"/>
    <p:sldId id="7626" r:id="rId6"/>
    <p:sldId id="7627" r:id="rId7"/>
    <p:sldId id="7621" r:id="rId8"/>
    <p:sldId id="7622" r:id="rId9"/>
    <p:sldId id="294" r:id="rId10"/>
    <p:sldId id="7625" r:id="rId11"/>
    <p:sldId id="7624" r:id="rId12"/>
    <p:sldId id="7602" r:id="rId13"/>
    <p:sldId id="7613" r:id="rId14"/>
    <p:sldId id="7614" r:id="rId15"/>
    <p:sldId id="7615" r:id="rId16"/>
    <p:sldId id="7616" r:id="rId17"/>
    <p:sldId id="7617" r:id="rId18"/>
    <p:sldId id="7618" r:id="rId19"/>
    <p:sldId id="7603" r:id="rId20"/>
    <p:sldId id="7604" r:id="rId21"/>
    <p:sldId id="7605" r:id="rId22"/>
    <p:sldId id="287" r:id="rId23"/>
    <p:sldId id="7606" r:id="rId24"/>
    <p:sldId id="7607" r:id="rId25"/>
    <p:sldId id="7608" r:id="rId26"/>
    <p:sldId id="7611" r:id="rId27"/>
    <p:sldId id="7609" r:id="rId28"/>
    <p:sldId id="7610" r:id="rId29"/>
    <p:sldId id="761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99CC"/>
    <a:srgbClr val="FF9900"/>
    <a:srgbClr val="FF7C80"/>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54" autoAdjust="0"/>
  </p:normalViewPr>
  <p:slideViewPr>
    <p:cSldViewPr snapToGrid="0">
      <p:cViewPr varScale="1">
        <p:scale>
          <a:sx n="92" d="100"/>
          <a:sy n="92" d="100"/>
        </p:scale>
        <p:origin x="20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9649B-0AF6-4846-A805-BF592B5B5470}" type="doc">
      <dgm:prSet loTypeId="urn:microsoft.com/office/officeart/2005/8/layout/chevron1" loCatId="process" qsTypeId="urn:microsoft.com/office/officeart/2005/8/quickstyle/simple1" qsCatId="simple" csTypeId="urn:microsoft.com/office/officeart/2005/8/colors/accent1_2" csCatId="accent1" phldr="1"/>
      <dgm:spPr/>
    </dgm:pt>
    <dgm:pt modelId="{E34BBE22-5E4F-4CD7-BBC9-0A68F3792F4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前半</a:t>
          </a:r>
          <a:r>
            <a:rPr kumimoji="1" lang="en-US" altLang="ja-JP" dirty="0"/>
            <a:t>(</a:t>
          </a:r>
          <a:r>
            <a:rPr lang="en-US" altLang="ja-JP" dirty="0">
              <a:latin typeface="+mn-ea"/>
            </a:rPr>
            <a:t>0-10h</a:t>
          </a:r>
          <a:r>
            <a:rPr kumimoji="1" lang="en-US" altLang="ja-JP" dirty="0"/>
            <a:t>)</a:t>
          </a:r>
          <a:endParaRPr kumimoji="1" lang="ja-JP" altLang="en-US" dirty="0"/>
        </a:p>
      </dgm:t>
    </dgm:pt>
    <dgm:pt modelId="{CAAD3CC2-A004-448D-9814-E67086EB682C}" type="parTrans" cxnId="{CFB1E3E9-C25B-4AD2-AEA7-89ABDDBF9AA8}">
      <dgm:prSet/>
      <dgm:spPr/>
      <dgm:t>
        <a:bodyPr/>
        <a:lstStyle/>
        <a:p>
          <a:endParaRPr kumimoji="1" lang="ja-JP" altLang="en-US"/>
        </a:p>
      </dgm:t>
    </dgm:pt>
    <dgm:pt modelId="{F618B1F7-29D1-4D74-8BA5-5024636152F5}" type="sibTrans" cxnId="{CFB1E3E9-C25B-4AD2-AEA7-89ABDDBF9AA8}">
      <dgm:prSet/>
      <dgm:spPr/>
      <dgm:t>
        <a:bodyPr/>
        <a:lstStyle/>
        <a:p>
          <a:endParaRPr kumimoji="1" lang="ja-JP" altLang="en-US"/>
        </a:p>
      </dgm:t>
    </dgm:pt>
    <dgm:pt modelId="{E5D47066-8BBD-4CD2-9953-7BD57F3B02C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中盤</a:t>
          </a:r>
          <a:r>
            <a:rPr kumimoji="1" lang="en-US" altLang="ja-JP" dirty="0"/>
            <a:t>(</a:t>
          </a:r>
          <a:r>
            <a:rPr lang="en-US" altLang="ja-JP" dirty="0"/>
            <a:t>10-20h</a:t>
          </a:r>
          <a:r>
            <a:rPr kumimoji="1" lang="en-US" altLang="ja-JP" dirty="0"/>
            <a:t>)</a:t>
          </a:r>
          <a:endParaRPr kumimoji="1" lang="ja-JP" altLang="en-US" dirty="0"/>
        </a:p>
      </dgm:t>
    </dgm:pt>
    <dgm:pt modelId="{EBA323E2-C37C-48DC-998D-7F1DA8C356B0}" type="parTrans" cxnId="{3EC2E968-266A-42F2-B4F5-72671E74D47B}">
      <dgm:prSet/>
      <dgm:spPr/>
      <dgm:t>
        <a:bodyPr/>
        <a:lstStyle/>
        <a:p>
          <a:endParaRPr kumimoji="1" lang="ja-JP" altLang="en-US"/>
        </a:p>
      </dgm:t>
    </dgm:pt>
    <dgm:pt modelId="{2EF1C305-5374-4309-B0F7-1DFB455BFCEB}" type="sibTrans" cxnId="{3EC2E968-266A-42F2-B4F5-72671E74D47B}">
      <dgm:prSet/>
      <dgm:spPr/>
      <dgm:t>
        <a:bodyPr/>
        <a:lstStyle/>
        <a:p>
          <a:endParaRPr kumimoji="1" lang="ja-JP" altLang="en-US"/>
        </a:p>
      </dgm:t>
    </dgm:pt>
    <dgm:pt modelId="{7FD7A80A-45B0-42CC-9225-5309EBC181E4}">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後半</a:t>
          </a:r>
          <a:r>
            <a:rPr kumimoji="1" lang="en-US" altLang="ja-JP" dirty="0"/>
            <a:t>(</a:t>
          </a:r>
          <a:r>
            <a:rPr lang="en-US" altLang="ja-JP" dirty="0"/>
            <a:t>20-30h)</a:t>
          </a:r>
          <a:endParaRPr kumimoji="1" lang="ja-JP" altLang="en-US" dirty="0"/>
        </a:p>
      </dgm:t>
    </dgm:pt>
    <dgm:pt modelId="{DD0DAE99-9E38-465B-B237-6D6AB5D3424C}" type="parTrans" cxnId="{5F3B461F-798B-4476-AFCF-E6E8DC8FEC06}">
      <dgm:prSet/>
      <dgm:spPr/>
      <dgm:t>
        <a:bodyPr/>
        <a:lstStyle/>
        <a:p>
          <a:endParaRPr kumimoji="1" lang="ja-JP" altLang="en-US"/>
        </a:p>
      </dgm:t>
    </dgm:pt>
    <dgm:pt modelId="{ABF91F1D-6F9E-427B-9137-CB5A16BA694F}" type="sibTrans" cxnId="{5F3B461F-798B-4476-AFCF-E6E8DC8FEC06}">
      <dgm:prSet/>
      <dgm:spPr/>
      <dgm:t>
        <a:bodyPr/>
        <a:lstStyle/>
        <a:p>
          <a:endParaRPr kumimoji="1" lang="ja-JP" altLang="en-US"/>
        </a:p>
      </dgm:t>
    </dgm:pt>
    <dgm:pt modelId="{8E42FF50-C95D-4976-BCD5-642306123FA8}" type="pres">
      <dgm:prSet presAssocID="{5D29649B-0AF6-4846-A805-BF592B5B5470}" presName="Name0" presStyleCnt="0">
        <dgm:presLayoutVars>
          <dgm:dir/>
          <dgm:animLvl val="lvl"/>
          <dgm:resizeHandles val="exact"/>
        </dgm:presLayoutVars>
      </dgm:prSet>
      <dgm:spPr/>
    </dgm:pt>
    <dgm:pt modelId="{04A2BBE2-CCBA-42C5-8572-9D8461A253FC}" type="pres">
      <dgm:prSet presAssocID="{E34BBE22-5E4F-4CD7-BBC9-0A68F3792F4C}" presName="parTxOnly" presStyleLbl="node1" presStyleIdx="0" presStyleCnt="3" custScaleY="66695" custLinFactNeighborX="2811" custLinFactNeighborY="703">
        <dgm:presLayoutVars>
          <dgm:chMax val="0"/>
          <dgm:chPref val="0"/>
          <dgm:bulletEnabled val="1"/>
        </dgm:presLayoutVars>
      </dgm:prSet>
      <dgm:spPr/>
    </dgm:pt>
    <dgm:pt modelId="{001F70E0-D65A-4522-94C9-0D0EC24D728D}" type="pres">
      <dgm:prSet presAssocID="{F618B1F7-29D1-4D74-8BA5-5024636152F5}" presName="parTxOnlySpace" presStyleCnt="0"/>
      <dgm:spPr/>
    </dgm:pt>
    <dgm:pt modelId="{76E1CDB5-3ADA-46E2-AE2B-8E088347C38E}" type="pres">
      <dgm:prSet presAssocID="{E5D47066-8BBD-4CD2-9953-7BD57F3B02CC}" presName="parTxOnly" presStyleLbl="node1" presStyleIdx="1" presStyleCnt="3" custScaleY="66695" custLinFactNeighborX="2811" custLinFactNeighborY="703">
        <dgm:presLayoutVars>
          <dgm:chMax val="0"/>
          <dgm:chPref val="0"/>
          <dgm:bulletEnabled val="1"/>
        </dgm:presLayoutVars>
      </dgm:prSet>
      <dgm:spPr/>
    </dgm:pt>
    <dgm:pt modelId="{D004327F-BAF4-4D45-854C-40F31A21EEC7}" type="pres">
      <dgm:prSet presAssocID="{2EF1C305-5374-4309-B0F7-1DFB455BFCEB}" presName="parTxOnlySpace" presStyleCnt="0"/>
      <dgm:spPr/>
    </dgm:pt>
    <dgm:pt modelId="{2CA3F27B-E0ED-48B4-8978-7965C23EE87E}" type="pres">
      <dgm:prSet presAssocID="{7FD7A80A-45B0-42CC-9225-5309EBC181E4}" presName="parTxOnly" presStyleLbl="node1" presStyleIdx="2" presStyleCnt="3" custScaleY="66695" custLinFactNeighborX="2811" custLinFactNeighborY="703">
        <dgm:presLayoutVars>
          <dgm:chMax val="0"/>
          <dgm:chPref val="0"/>
          <dgm:bulletEnabled val="1"/>
        </dgm:presLayoutVars>
      </dgm:prSet>
      <dgm:spPr/>
    </dgm:pt>
  </dgm:ptLst>
  <dgm:cxnLst>
    <dgm:cxn modelId="{5F3B461F-798B-4476-AFCF-E6E8DC8FEC06}" srcId="{5D29649B-0AF6-4846-A805-BF592B5B5470}" destId="{7FD7A80A-45B0-42CC-9225-5309EBC181E4}" srcOrd="2" destOrd="0" parTransId="{DD0DAE99-9E38-465B-B237-6D6AB5D3424C}" sibTransId="{ABF91F1D-6F9E-427B-9137-CB5A16BA694F}"/>
    <dgm:cxn modelId="{3553A068-43EA-4875-A9E0-52014069AAD4}" type="presOf" srcId="{7FD7A80A-45B0-42CC-9225-5309EBC181E4}" destId="{2CA3F27B-E0ED-48B4-8978-7965C23EE87E}" srcOrd="0" destOrd="0" presId="urn:microsoft.com/office/officeart/2005/8/layout/chevron1"/>
    <dgm:cxn modelId="{3EC2E968-266A-42F2-B4F5-72671E74D47B}" srcId="{5D29649B-0AF6-4846-A805-BF592B5B5470}" destId="{E5D47066-8BBD-4CD2-9953-7BD57F3B02CC}" srcOrd="1" destOrd="0" parTransId="{EBA323E2-C37C-48DC-998D-7F1DA8C356B0}" sibTransId="{2EF1C305-5374-4309-B0F7-1DFB455BFCEB}"/>
    <dgm:cxn modelId="{1710CF94-00A3-4F85-866B-EF5BF694CF64}" type="presOf" srcId="{E34BBE22-5E4F-4CD7-BBC9-0A68F3792F4C}" destId="{04A2BBE2-CCBA-42C5-8572-9D8461A253FC}" srcOrd="0" destOrd="0" presId="urn:microsoft.com/office/officeart/2005/8/layout/chevron1"/>
    <dgm:cxn modelId="{7B262298-578D-4DEF-A04C-B385E01F8ADD}" type="presOf" srcId="{5D29649B-0AF6-4846-A805-BF592B5B5470}" destId="{8E42FF50-C95D-4976-BCD5-642306123FA8}" srcOrd="0" destOrd="0" presId="urn:microsoft.com/office/officeart/2005/8/layout/chevron1"/>
    <dgm:cxn modelId="{4A4814E0-8EA3-4856-B1F0-67490E19CFA0}" type="presOf" srcId="{E5D47066-8BBD-4CD2-9953-7BD57F3B02CC}" destId="{76E1CDB5-3ADA-46E2-AE2B-8E088347C38E}" srcOrd="0" destOrd="0" presId="urn:microsoft.com/office/officeart/2005/8/layout/chevron1"/>
    <dgm:cxn modelId="{CFB1E3E9-C25B-4AD2-AEA7-89ABDDBF9AA8}" srcId="{5D29649B-0AF6-4846-A805-BF592B5B5470}" destId="{E34BBE22-5E4F-4CD7-BBC9-0A68F3792F4C}" srcOrd="0" destOrd="0" parTransId="{CAAD3CC2-A004-448D-9814-E67086EB682C}" sibTransId="{F618B1F7-29D1-4D74-8BA5-5024636152F5}"/>
    <dgm:cxn modelId="{AE74A8A8-EC09-4F46-8CAE-20293BC3DA9C}" type="presParOf" srcId="{8E42FF50-C95D-4976-BCD5-642306123FA8}" destId="{04A2BBE2-CCBA-42C5-8572-9D8461A253FC}" srcOrd="0" destOrd="0" presId="urn:microsoft.com/office/officeart/2005/8/layout/chevron1"/>
    <dgm:cxn modelId="{772BF376-3F49-44C1-827D-2A87B0F55050}" type="presParOf" srcId="{8E42FF50-C95D-4976-BCD5-642306123FA8}" destId="{001F70E0-D65A-4522-94C9-0D0EC24D728D}" srcOrd="1" destOrd="0" presId="urn:microsoft.com/office/officeart/2005/8/layout/chevron1"/>
    <dgm:cxn modelId="{FA41EF1D-6705-4684-8C59-1A7C7EEC1CF4}" type="presParOf" srcId="{8E42FF50-C95D-4976-BCD5-642306123FA8}" destId="{76E1CDB5-3ADA-46E2-AE2B-8E088347C38E}" srcOrd="2" destOrd="0" presId="urn:microsoft.com/office/officeart/2005/8/layout/chevron1"/>
    <dgm:cxn modelId="{7330D382-5911-4305-A439-4C0AEEC64EBB}" type="presParOf" srcId="{8E42FF50-C95D-4976-BCD5-642306123FA8}" destId="{D004327F-BAF4-4D45-854C-40F31A21EEC7}" srcOrd="3" destOrd="0" presId="urn:microsoft.com/office/officeart/2005/8/layout/chevron1"/>
    <dgm:cxn modelId="{DF993C23-AC1A-4585-8E7B-4163688BFC7E}" type="presParOf" srcId="{8E42FF50-C95D-4976-BCD5-642306123FA8}" destId="{2CA3F27B-E0ED-48B4-8978-7965C23EE87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2BBE2-CCBA-42C5-8572-9D8461A253FC}">
      <dsp:nvSpPr>
        <dsp:cNvPr id="0" name=""/>
        <dsp:cNvSpPr/>
      </dsp:nvSpPr>
      <dsp:spPr>
        <a:xfrm>
          <a:off x="10377"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前半</a:t>
          </a:r>
          <a:r>
            <a:rPr kumimoji="1" lang="en-US" altLang="ja-JP" sz="2700" kern="1200" dirty="0"/>
            <a:t>(</a:t>
          </a:r>
          <a:r>
            <a:rPr lang="en-US" altLang="ja-JP" sz="2700" kern="1200" dirty="0">
              <a:latin typeface="+mn-ea"/>
            </a:rPr>
            <a:t>0-10h</a:t>
          </a:r>
          <a:r>
            <a:rPr kumimoji="1" lang="en-US" altLang="ja-JP" sz="2700" kern="1200" dirty="0"/>
            <a:t>)</a:t>
          </a:r>
          <a:endParaRPr kumimoji="1" lang="ja-JP" altLang="en-US" sz="2700" kern="1200" dirty="0"/>
        </a:p>
      </dsp:txBody>
      <dsp:txXfrm>
        <a:off x="391533" y="1274949"/>
        <a:ext cx="2095144" cy="762311"/>
      </dsp:txXfrm>
    </dsp:sp>
    <dsp:sp modelId="{76E1CDB5-3ADA-46E2-AE2B-8E088347C38E}">
      <dsp:nvSpPr>
        <dsp:cNvPr id="0" name=""/>
        <dsp:cNvSpPr/>
      </dsp:nvSpPr>
      <dsp:spPr>
        <a:xfrm>
          <a:off x="2582087"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中盤</a:t>
          </a:r>
          <a:r>
            <a:rPr kumimoji="1" lang="en-US" altLang="ja-JP" sz="2700" kern="1200" dirty="0"/>
            <a:t>(</a:t>
          </a:r>
          <a:r>
            <a:rPr lang="en-US" altLang="ja-JP" sz="2700" kern="1200" dirty="0"/>
            <a:t>10-20h</a:t>
          </a:r>
          <a:r>
            <a:rPr kumimoji="1" lang="en-US" altLang="ja-JP" sz="2700" kern="1200" dirty="0"/>
            <a:t>)</a:t>
          </a:r>
          <a:endParaRPr kumimoji="1" lang="ja-JP" altLang="en-US" sz="2700" kern="1200" dirty="0"/>
        </a:p>
      </dsp:txBody>
      <dsp:txXfrm>
        <a:off x="2963243" y="1274949"/>
        <a:ext cx="2095144" cy="762311"/>
      </dsp:txXfrm>
    </dsp:sp>
    <dsp:sp modelId="{2CA3F27B-E0ED-48B4-8978-7965C23EE87E}">
      <dsp:nvSpPr>
        <dsp:cNvPr id="0" name=""/>
        <dsp:cNvSpPr/>
      </dsp:nvSpPr>
      <dsp:spPr>
        <a:xfrm>
          <a:off x="5148109"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後半</a:t>
          </a:r>
          <a:r>
            <a:rPr kumimoji="1" lang="en-US" altLang="ja-JP" sz="2700" kern="1200" dirty="0"/>
            <a:t>(</a:t>
          </a:r>
          <a:r>
            <a:rPr lang="en-US" altLang="ja-JP" sz="2700" kern="1200" dirty="0"/>
            <a:t>20-30h)</a:t>
          </a:r>
          <a:endParaRPr kumimoji="1" lang="ja-JP" altLang="en-US" sz="2700" kern="1200" dirty="0"/>
        </a:p>
      </dsp:txBody>
      <dsp:txXfrm>
        <a:off x="5529265" y="1274949"/>
        <a:ext cx="2095144" cy="7623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E4956-D18A-483F-B3D2-8C759A94A41C}" type="datetimeFigureOut">
              <a:rPr kumimoji="1" lang="ja-JP" altLang="en-US" smtClean="0"/>
              <a:t>2025/3/31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793CC-644B-475D-AE65-C4BC8C05FA24}" type="slidenum">
              <a:rPr kumimoji="1" lang="ja-JP" altLang="en-US" smtClean="0"/>
              <a:t>‹#›</a:t>
            </a:fld>
            <a:endParaRPr kumimoji="1" lang="ja-JP" altLang="en-US"/>
          </a:p>
        </p:txBody>
      </p:sp>
    </p:spTree>
    <p:extLst>
      <p:ext uri="{BB962C8B-B14F-4D97-AF65-F5344CB8AC3E}">
        <p14:creationId xmlns:p14="http://schemas.microsoft.com/office/powerpoint/2010/main" val="36577267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31228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6165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84649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26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62714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75080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51092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91970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3178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68856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287461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C6C59B-7AD5-4F2E-B1BC-B70B877D38C8}" type="datetimeFigureOut">
              <a:rPr kumimoji="1" lang="ja-JP" altLang="en-US" smtClean="0"/>
              <a:t>2025/3/31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47944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EC9A98-5ADB-5E35-DF40-CCC5CCFA9DB8}"/>
              </a:ext>
            </a:extLst>
          </p:cNvPr>
          <p:cNvSpPr txBox="1"/>
          <p:nvPr/>
        </p:nvSpPr>
        <p:spPr>
          <a:xfrm>
            <a:off x="272940" y="4293234"/>
            <a:ext cx="8480642" cy="21544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kumimoji="1" lang="ja-JP" altLang="en-US" sz="2800" dirty="0">
                <a:solidFill>
                  <a:schemeClr val="bg1"/>
                </a:solidFill>
                <a:highlight>
                  <a:srgbClr val="000080"/>
                </a:highlight>
              </a:rPr>
              <a:t>研究課題</a:t>
            </a:r>
            <a:r>
              <a:rPr kumimoji="1" lang="en-US" altLang="ja-JP" sz="2800" dirty="0">
                <a:solidFill>
                  <a:schemeClr val="bg1"/>
                </a:solidFill>
              </a:rPr>
              <a:t> </a:t>
            </a:r>
          </a:p>
          <a:p>
            <a:pPr marL="285750" indent="-285750" algn="just">
              <a:spcAft>
                <a:spcPts val="1200"/>
              </a:spcAft>
              <a:buFont typeface="Arial" panose="020B0604020202020204" pitchFamily="34" charset="0"/>
              <a:buChar char="•"/>
            </a:pPr>
            <a:r>
              <a:rPr kumimoji="1" lang="ja-JP" altLang="en-US" sz="2400" dirty="0">
                <a:solidFill>
                  <a:srgbClr val="002060"/>
                </a:solidFill>
                <a:latin typeface="MS PGothic" panose="020B0600070205080204" pitchFamily="34" charset="-128"/>
                <a:ea typeface="MS PGothic" panose="020B0600070205080204" pitchFamily="34" charset="-128"/>
              </a:rPr>
              <a:t>モジュールの組合せを変えることで異なる作業効率を発揮するモジュラーロボットの特徴を生かした柔軟なモジュール配分</a:t>
            </a:r>
            <a:endParaRPr lang="en-US" altLang="ja-JP" sz="2400" dirty="0">
              <a:solidFill>
                <a:srgbClr val="002060"/>
              </a:solidFill>
              <a:latin typeface="MS PGothic" panose="020B0600070205080204" pitchFamily="34" charset="-128"/>
              <a:ea typeface="MS PGothic" panose="020B0600070205080204" pitchFamily="34" charset="-128"/>
            </a:endParaRPr>
          </a:p>
          <a:p>
            <a:pPr marL="285750" indent="-285750" algn="just">
              <a:buFont typeface="Arial" panose="020B0604020202020204" pitchFamily="34" charset="0"/>
              <a:buChar char="•"/>
            </a:pPr>
            <a:r>
              <a:rPr lang="ja-JP" altLang="en-US" sz="2400" dirty="0">
                <a:solidFill>
                  <a:srgbClr val="002060"/>
                </a:solidFill>
                <a:latin typeface="MS PGothic" panose="020B0600070205080204" pitchFamily="34" charset="-128"/>
                <a:ea typeface="MS PGothic" panose="020B0600070205080204" pitchFamily="34" charset="-128"/>
              </a:rPr>
              <a:t>予期せぬモジュールの故障やそれに伴うモジュラーロボットの組み換えを考慮する、ロバストなタスクアロケーション</a:t>
            </a:r>
            <a:endParaRPr lang="en-US" altLang="ja-JP" sz="2400" dirty="0">
              <a:solidFill>
                <a:srgbClr val="002060"/>
              </a:solidFill>
              <a:latin typeface="MS PGothic" panose="020B0600070205080204" pitchFamily="34" charset="-128"/>
              <a:ea typeface="MS PGothic" panose="020B0600070205080204" pitchFamily="34" charset="-128"/>
            </a:endParaRPr>
          </a:p>
        </p:txBody>
      </p:sp>
      <p:sp>
        <p:nvSpPr>
          <p:cNvPr id="8" name="タイトル 1">
            <a:extLst>
              <a:ext uri="{FF2B5EF4-FFF2-40B4-BE49-F238E27FC236}">
                <a16:creationId xmlns:a16="http://schemas.microsoft.com/office/drawing/2014/main" id="{5C74A8F5-C065-EBCA-E2CA-A310273AB23B}"/>
              </a:ext>
            </a:extLst>
          </p:cNvPr>
          <p:cNvSpPr txBox="1">
            <a:spLocks/>
          </p:cNvSpPr>
          <p:nvPr/>
        </p:nvSpPr>
        <p:spPr>
          <a:xfrm>
            <a:off x="838200" y="786364"/>
            <a:ext cx="728865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a:latin typeface="MS PGothic" panose="020B0600070205080204" pitchFamily="34" charset="-128"/>
                <a:ea typeface="MS PGothic" panose="020B0600070205080204" pitchFamily="34" charset="-128"/>
                <a:cs typeface="Arial" panose="020B0604020202020204" pitchFamily="34" charset="0"/>
              </a:rPr>
              <a:t>モジュラーロボット群に対する</a:t>
            </a:r>
            <a:endParaRPr lang="en-US" altLang="ja-JP" sz="4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4400" dirty="0">
                <a:latin typeface="MS PGothic" panose="020B0600070205080204" pitchFamily="34" charset="-128"/>
                <a:ea typeface="MS PGothic" panose="020B0600070205080204" pitchFamily="34" charset="-128"/>
                <a:cs typeface="Arial" panose="020B0604020202020204" pitchFamily="34" charset="0"/>
              </a:rPr>
              <a:t>タスクアロケーション</a:t>
            </a:r>
            <a:endParaRPr kumimoji="1" lang="ja-JP" altLang="en-US" sz="4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F721F8E-8BD7-0E7C-5566-F13BBBDB6AEE}"/>
              </a:ext>
            </a:extLst>
          </p:cNvPr>
          <p:cNvSpPr txBox="1"/>
          <p:nvPr/>
        </p:nvSpPr>
        <p:spPr>
          <a:xfrm>
            <a:off x="272940" y="2414000"/>
            <a:ext cx="8480642"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1165225" indent="-1152525" algn="just"/>
            <a:r>
              <a:rPr kumimoji="1" lang="ja-JP" altLang="en-US" sz="2800" dirty="0">
                <a:latin typeface="MS PGothic" panose="020B0600070205080204" pitchFamily="34" charset="-128"/>
                <a:ea typeface="MS PGothic" panose="020B0600070205080204" pitchFamily="34" charset="-128"/>
              </a:rPr>
              <a:t>目的：　ロボット群としてのタスク遂行に注目し、マクロな観点からモジュールの配分と、タスクの割り当て計画を行うアルゴリズムを開発する</a:t>
            </a:r>
          </a:p>
        </p:txBody>
      </p:sp>
    </p:spTree>
    <p:extLst>
      <p:ext uri="{BB962C8B-B14F-4D97-AF65-F5344CB8AC3E}">
        <p14:creationId xmlns:p14="http://schemas.microsoft.com/office/powerpoint/2010/main" val="206252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コネクタ: カギ線 164">
            <a:extLst>
              <a:ext uri="{FF2B5EF4-FFF2-40B4-BE49-F238E27FC236}">
                <a16:creationId xmlns:a16="http://schemas.microsoft.com/office/drawing/2014/main" id="{816CC6C1-4983-425E-AFC6-9567B3F96994}"/>
              </a:ext>
            </a:extLst>
          </p:cNvPr>
          <p:cNvCxnSpPr>
            <a:cxnSpLocks/>
            <a:stCxn id="12" idx="2"/>
            <a:endCxn id="173" idx="0"/>
          </p:cNvCxnSpPr>
          <p:nvPr/>
        </p:nvCxnSpPr>
        <p:spPr>
          <a:xfrm rot="5400000">
            <a:off x="3238459" y="2194870"/>
            <a:ext cx="647399" cy="4224431"/>
          </a:xfrm>
          <a:prstGeom prst="bentConnector3">
            <a:avLst>
              <a:gd name="adj1" fmla="val 72985"/>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矢印: 右 2">
            <a:extLst>
              <a:ext uri="{FF2B5EF4-FFF2-40B4-BE49-F238E27FC236}">
                <a16:creationId xmlns:a16="http://schemas.microsoft.com/office/drawing/2014/main" id="{EF3D3F78-198F-408F-B18A-3A7B17F591F4}"/>
              </a:ext>
            </a:extLst>
          </p:cNvPr>
          <p:cNvSpPr/>
          <p:nvPr/>
        </p:nvSpPr>
        <p:spPr>
          <a:xfrm>
            <a:off x="1771559" y="2407186"/>
            <a:ext cx="279473" cy="991880"/>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sp>
        <p:nvSpPr>
          <p:cNvPr id="24" name="テキスト ボックス 23">
            <a:extLst>
              <a:ext uri="{FF2B5EF4-FFF2-40B4-BE49-F238E27FC236}">
                <a16:creationId xmlns:a16="http://schemas.microsoft.com/office/drawing/2014/main" id="{E630C73F-902D-4111-9605-054C72BDF109}"/>
              </a:ext>
            </a:extLst>
          </p:cNvPr>
          <p:cNvSpPr txBox="1"/>
          <p:nvPr/>
        </p:nvSpPr>
        <p:spPr>
          <a:xfrm>
            <a:off x="235671" y="2723420"/>
            <a:ext cx="1457450" cy="369332"/>
          </a:xfrm>
          <a:prstGeom prst="rect">
            <a:avLst/>
          </a:prstGeom>
          <a:solidFill>
            <a:schemeClr val="bg2"/>
          </a:solidFill>
          <a:ln>
            <a:solidFill>
              <a:schemeClr val="tx1"/>
            </a:solidFill>
          </a:ln>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シナリオ変数</a:t>
            </a:r>
          </a:p>
        </p:txBody>
      </p:sp>
      <p:sp>
        <p:nvSpPr>
          <p:cNvPr id="25" name="四角形: 角を丸くする 24">
            <a:extLst>
              <a:ext uri="{FF2B5EF4-FFF2-40B4-BE49-F238E27FC236}">
                <a16:creationId xmlns:a16="http://schemas.microsoft.com/office/drawing/2014/main" id="{39712CCF-A96B-4230-8842-C5BA51C5B3D6}"/>
              </a:ext>
            </a:extLst>
          </p:cNvPr>
          <p:cNvSpPr/>
          <p:nvPr/>
        </p:nvSpPr>
        <p:spPr>
          <a:xfrm>
            <a:off x="2300288" y="2922473"/>
            <a:ext cx="2092194" cy="7913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モジュラーロボット配分</a:t>
            </a:r>
            <a:endParaRPr kumimoji="1" lang="en-US" altLang="ja-JP" sz="15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多目的最適化</a:t>
            </a:r>
          </a:p>
        </p:txBody>
      </p:sp>
      <p:sp>
        <p:nvSpPr>
          <p:cNvPr id="28" name="四角形: 角を丸くする 27">
            <a:extLst>
              <a:ext uri="{FF2B5EF4-FFF2-40B4-BE49-F238E27FC236}">
                <a16:creationId xmlns:a16="http://schemas.microsoft.com/office/drawing/2014/main" id="{7E56719D-C46A-4F77-918C-0B775C643076}"/>
              </a:ext>
            </a:extLst>
          </p:cNvPr>
          <p:cNvSpPr/>
          <p:nvPr/>
        </p:nvSpPr>
        <p:spPr>
          <a:xfrm>
            <a:off x="6956914" y="2536659"/>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0" name="四角形: 角を丸くする 29">
            <a:extLst>
              <a:ext uri="{FF2B5EF4-FFF2-40B4-BE49-F238E27FC236}">
                <a16:creationId xmlns:a16="http://schemas.microsoft.com/office/drawing/2014/main" id="{7626DAF4-F398-4313-8C36-80F016A655FF}"/>
              </a:ext>
            </a:extLst>
          </p:cNvPr>
          <p:cNvSpPr/>
          <p:nvPr/>
        </p:nvSpPr>
        <p:spPr>
          <a:xfrm>
            <a:off x="6956914" y="2955443"/>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1" name="四角形: 角を丸くする 30">
            <a:extLst>
              <a:ext uri="{FF2B5EF4-FFF2-40B4-BE49-F238E27FC236}">
                <a16:creationId xmlns:a16="http://schemas.microsoft.com/office/drawing/2014/main" id="{A0F51E62-875B-41F8-BD25-9A1473D338F3}"/>
              </a:ext>
            </a:extLst>
          </p:cNvPr>
          <p:cNvSpPr/>
          <p:nvPr/>
        </p:nvSpPr>
        <p:spPr>
          <a:xfrm>
            <a:off x="6956914" y="3651183"/>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cxnSp>
        <p:nvCxnSpPr>
          <p:cNvPr id="33" name="直線矢印コネクタ 32">
            <a:extLst>
              <a:ext uri="{FF2B5EF4-FFF2-40B4-BE49-F238E27FC236}">
                <a16:creationId xmlns:a16="http://schemas.microsoft.com/office/drawing/2014/main" id="{59A1963E-ACE4-4E93-A7E3-176B18B1DDDB}"/>
              </a:ext>
            </a:extLst>
          </p:cNvPr>
          <p:cNvCxnSpPr>
            <a:cxnSpLocks/>
            <a:stCxn id="12" idx="3"/>
            <a:endCxn id="28" idx="1"/>
          </p:cNvCxnSpPr>
          <p:nvPr/>
        </p:nvCxnSpPr>
        <p:spPr>
          <a:xfrm flipV="1">
            <a:off x="6483448" y="2718001"/>
            <a:ext cx="473466" cy="5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9C4027D5-CE7C-44CD-A460-1C62E163EDAC}"/>
              </a:ext>
            </a:extLst>
          </p:cNvPr>
          <p:cNvCxnSpPr>
            <a:cxnSpLocks/>
            <a:stCxn id="12" idx="3"/>
            <a:endCxn id="30" idx="1"/>
          </p:cNvCxnSpPr>
          <p:nvPr/>
        </p:nvCxnSpPr>
        <p:spPr>
          <a:xfrm flipV="1">
            <a:off x="6483448" y="3136784"/>
            <a:ext cx="473466" cy="8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AFA2F74-0919-4B92-BB49-3C8B592C21F0}"/>
              </a:ext>
            </a:extLst>
          </p:cNvPr>
          <p:cNvCxnSpPr>
            <a:cxnSpLocks/>
            <a:stCxn id="12" idx="3"/>
            <a:endCxn id="31" idx="1"/>
          </p:cNvCxnSpPr>
          <p:nvPr/>
        </p:nvCxnSpPr>
        <p:spPr>
          <a:xfrm>
            <a:off x="6483448" y="3219337"/>
            <a:ext cx="473466" cy="61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5F2ACDE-F6FA-4F5F-9D81-F21B6BFF9171}"/>
              </a:ext>
            </a:extLst>
          </p:cNvPr>
          <p:cNvSpPr txBox="1"/>
          <p:nvPr/>
        </p:nvSpPr>
        <p:spPr>
          <a:xfrm rot="5400000">
            <a:off x="7478338" y="3309858"/>
            <a:ext cx="415498"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43" name="コネクタ: カギ線 42">
            <a:extLst>
              <a:ext uri="{FF2B5EF4-FFF2-40B4-BE49-F238E27FC236}">
                <a16:creationId xmlns:a16="http://schemas.microsoft.com/office/drawing/2014/main" id="{092040ED-775F-4538-90F8-421283945B96}"/>
              </a:ext>
            </a:extLst>
          </p:cNvPr>
          <p:cNvCxnSpPr>
            <a:cxnSpLocks/>
            <a:stCxn id="45" idx="0"/>
            <a:endCxn id="25" idx="0"/>
          </p:cNvCxnSpPr>
          <p:nvPr/>
        </p:nvCxnSpPr>
        <p:spPr>
          <a:xfrm rot="16200000" flipV="1">
            <a:off x="5785419" y="483439"/>
            <a:ext cx="388235" cy="5266302"/>
          </a:xfrm>
          <a:prstGeom prst="bentConnector3">
            <a:avLst>
              <a:gd name="adj1" fmla="val 25248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BFC11566-ACB4-41F8-8ABE-309C9362AE84}"/>
              </a:ext>
            </a:extLst>
          </p:cNvPr>
          <p:cNvSpPr/>
          <p:nvPr/>
        </p:nvSpPr>
        <p:spPr>
          <a:xfrm>
            <a:off x="8585687" y="3310707"/>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6" name="矢印: 右 45">
            <a:extLst>
              <a:ext uri="{FF2B5EF4-FFF2-40B4-BE49-F238E27FC236}">
                <a16:creationId xmlns:a16="http://schemas.microsoft.com/office/drawing/2014/main" id="{ABFF4007-F1B5-43F6-BF73-24BB0F2BB4DA}"/>
              </a:ext>
            </a:extLst>
          </p:cNvPr>
          <p:cNvSpPr/>
          <p:nvPr/>
        </p:nvSpPr>
        <p:spPr>
          <a:xfrm>
            <a:off x="4476587" y="2934039"/>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53" name="直線コネクタ 52">
            <a:extLst>
              <a:ext uri="{FF2B5EF4-FFF2-40B4-BE49-F238E27FC236}">
                <a16:creationId xmlns:a16="http://schemas.microsoft.com/office/drawing/2014/main" id="{8F37A0D6-9811-48AB-B0D4-A2EC23067ADA}"/>
              </a:ext>
            </a:extLst>
          </p:cNvPr>
          <p:cNvCxnSpPr>
            <a:stCxn id="28" idx="3"/>
            <a:endCxn id="45" idx="3"/>
          </p:cNvCxnSpPr>
          <p:nvPr/>
        </p:nvCxnSpPr>
        <p:spPr>
          <a:xfrm>
            <a:off x="8376871" y="2718001"/>
            <a:ext cx="216725" cy="63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CC3D42E-EBE5-423B-B823-2922E6B35882}"/>
              </a:ext>
            </a:extLst>
          </p:cNvPr>
          <p:cNvCxnSpPr>
            <a:cxnSpLocks/>
            <a:stCxn id="30" idx="3"/>
            <a:endCxn id="45" idx="2"/>
          </p:cNvCxnSpPr>
          <p:nvPr/>
        </p:nvCxnSpPr>
        <p:spPr>
          <a:xfrm>
            <a:off x="8376871" y="3136785"/>
            <a:ext cx="208817" cy="200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EC91C1E-C2EB-43F8-9DB0-289B085CAF6B}"/>
              </a:ext>
            </a:extLst>
          </p:cNvPr>
          <p:cNvCxnSpPr>
            <a:cxnSpLocks/>
            <a:stCxn id="31" idx="3"/>
            <a:endCxn id="45" idx="2"/>
          </p:cNvCxnSpPr>
          <p:nvPr/>
        </p:nvCxnSpPr>
        <p:spPr>
          <a:xfrm flipV="1">
            <a:off x="8376871" y="3337707"/>
            <a:ext cx="208817" cy="494817"/>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B4BC866-C331-4B45-9528-87CF568EBC5E}"/>
              </a:ext>
            </a:extLst>
          </p:cNvPr>
          <p:cNvSpPr txBox="1"/>
          <p:nvPr/>
        </p:nvSpPr>
        <p:spPr>
          <a:xfrm>
            <a:off x="4490799" y="1908005"/>
            <a:ext cx="2212465"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故障などの状況変化</a:t>
            </a:r>
          </a:p>
        </p:txBody>
      </p:sp>
      <p:sp>
        <p:nvSpPr>
          <p:cNvPr id="63" name="四角形: 角を丸くする 62">
            <a:extLst>
              <a:ext uri="{FF2B5EF4-FFF2-40B4-BE49-F238E27FC236}">
                <a16:creationId xmlns:a16="http://schemas.microsoft.com/office/drawing/2014/main" id="{924235FD-B818-4E0D-9470-97376E70C02D}"/>
              </a:ext>
            </a:extLst>
          </p:cNvPr>
          <p:cNvSpPr/>
          <p:nvPr/>
        </p:nvSpPr>
        <p:spPr>
          <a:xfrm>
            <a:off x="2136531" y="1892846"/>
            <a:ext cx="6851405" cy="2439458"/>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65" name="コネクタ: カギ線 64">
            <a:extLst>
              <a:ext uri="{FF2B5EF4-FFF2-40B4-BE49-F238E27FC236}">
                <a16:creationId xmlns:a16="http://schemas.microsoft.com/office/drawing/2014/main" id="{B758F139-3AE1-43D6-8035-628495FC0E10}"/>
              </a:ext>
            </a:extLst>
          </p:cNvPr>
          <p:cNvCxnSpPr>
            <a:cxnSpLocks/>
            <a:stCxn id="24" idx="1"/>
            <a:endCxn id="69" idx="1"/>
          </p:cNvCxnSpPr>
          <p:nvPr/>
        </p:nvCxnSpPr>
        <p:spPr>
          <a:xfrm rot="10800000" flipH="1" flipV="1">
            <a:off x="235670" y="2908086"/>
            <a:ext cx="108121" cy="787946"/>
          </a:xfrm>
          <a:prstGeom prst="bentConnector3">
            <a:avLst>
              <a:gd name="adj1" fmla="val -21143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左大かっこ 68">
            <a:extLst>
              <a:ext uri="{FF2B5EF4-FFF2-40B4-BE49-F238E27FC236}">
                <a16:creationId xmlns:a16="http://schemas.microsoft.com/office/drawing/2014/main" id="{AA7AD5B4-5B91-4012-95D3-D2416F1D96EB}"/>
              </a:ext>
            </a:extLst>
          </p:cNvPr>
          <p:cNvSpPr/>
          <p:nvPr/>
        </p:nvSpPr>
        <p:spPr>
          <a:xfrm>
            <a:off x="343792" y="3277532"/>
            <a:ext cx="70337" cy="837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74" name="テキスト ボックス 73">
            <a:extLst>
              <a:ext uri="{FF2B5EF4-FFF2-40B4-BE49-F238E27FC236}">
                <a16:creationId xmlns:a16="http://schemas.microsoft.com/office/drawing/2014/main" id="{69C654E4-FE2C-4949-A5B2-B91B74D9DE2D}"/>
              </a:ext>
            </a:extLst>
          </p:cNvPr>
          <p:cNvSpPr txBox="1"/>
          <p:nvPr/>
        </p:nvSpPr>
        <p:spPr>
          <a:xfrm>
            <a:off x="373174" y="3267799"/>
            <a:ext cx="1788001" cy="923330"/>
          </a:xfrm>
          <a:prstGeom prst="rect">
            <a:avLst/>
          </a:prstGeom>
          <a:noFill/>
        </p:spPr>
        <p:txBody>
          <a:bodyPr wrap="square" rtlCol="0">
            <a:spAutoFit/>
          </a:bodyPr>
          <a:lstStyle/>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作業内訳</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各ロボットの性能</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モジュールリソース</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故障発生シナリオ</a:t>
            </a:r>
          </a:p>
        </p:txBody>
      </p:sp>
      <p:sp>
        <p:nvSpPr>
          <p:cNvPr id="164" name="矢印: 右 163">
            <a:extLst>
              <a:ext uri="{FF2B5EF4-FFF2-40B4-BE49-F238E27FC236}">
                <a16:creationId xmlns:a16="http://schemas.microsoft.com/office/drawing/2014/main" id="{2EF804F6-98CB-4D53-B858-96B5E655194F}"/>
              </a:ext>
            </a:extLst>
          </p:cNvPr>
          <p:cNvSpPr/>
          <p:nvPr/>
        </p:nvSpPr>
        <p:spPr>
          <a:xfrm rot="5400000">
            <a:off x="7546350" y="4136178"/>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3" name="四角形: 角を丸くする 172">
            <a:extLst>
              <a:ext uri="{FF2B5EF4-FFF2-40B4-BE49-F238E27FC236}">
                <a16:creationId xmlns:a16="http://schemas.microsoft.com/office/drawing/2014/main" id="{DD219210-A780-4660-8391-4165F5F7094B}"/>
              </a:ext>
            </a:extLst>
          </p:cNvPr>
          <p:cNvSpPr/>
          <p:nvPr/>
        </p:nvSpPr>
        <p:spPr>
          <a:xfrm>
            <a:off x="324614" y="4630785"/>
            <a:ext cx="2250657" cy="1199871"/>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77" name="図 176">
            <a:extLst>
              <a:ext uri="{FF2B5EF4-FFF2-40B4-BE49-F238E27FC236}">
                <a16:creationId xmlns:a16="http://schemas.microsoft.com/office/drawing/2014/main" id="{B3E0B499-0C81-4850-B50E-C05992ECC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2099" t="15060" r="4881" b="45540"/>
          <a:stretch/>
        </p:blipFill>
        <p:spPr>
          <a:xfrm>
            <a:off x="1049011" y="4731427"/>
            <a:ext cx="615720" cy="403883"/>
          </a:xfrm>
          <a:prstGeom prst="rect">
            <a:avLst/>
          </a:prstGeom>
        </p:spPr>
      </p:pic>
      <p:cxnSp>
        <p:nvCxnSpPr>
          <p:cNvPr id="179" name="直線コネクタ 178">
            <a:extLst>
              <a:ext uri="{FF2B5EF4-FFF2-40B4-BE49-F238E27FC236}">
                <a16:creationId xmlns:a16="http://schemas.microsoft.com/office/drawing/2014/main" id="{C4615B42-4BA2-4EC8-A6D9-3CFAAB8E0DF2}"/>
              </a:ext>
            </a:extLst>
          </p:cNvPr>
          <p:cNvCxnSpPr>
            <a:cxnSpLocks/>
          </p:cNvCxnSpPr>
          <p:nvPr/>
        </p:nvCxnSpPr>
        <p:spPr>
          <a:xfrm flipH="1">
            <a:off x="378960" y="4696590"/>
            <a:ext cx="2135573" cy="10517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0EF24C53-4045-4224-AA37-87C53393D9F8}"/>
              </a:ext>
            </a:extLst>
          </p:cNvPr>
          <p:cNvSpPr txBox="1"/>
          <p:nvPr/>
        </p:nvSpPr>
        <p:spPr>
          <a:xfrm>
            <a:off x="2030306" y="5466370"/>
            <a:ext cx="476412" cy="300082"/>
          </a:xfrm>
          <a:prstGeom prst="rect">
            <a:avLst/>
          </a:prstGeom>
          <a:noFill/>
        </p:spPr>
        <p:txBody>
          <a:bodyPr wrap="none" rtlCol="0">
            <a:spAutoFit/>
          </a:bodyPr>
          <a:lstStyle/>
          <a:p>
            <a:r>
              <a:rPr kumimoji="1" lang="en-US" altLang="ja-JP" sz="1350" dirty="0">
                <a:latin typeface="ＭＳ Ｐゴシック" panose="020B0600070205080204" pitchFamily="50" charset="-128"/>
                <a:ea typeface="ＭＳ Ｐゴシック" panose="020B0600070205080204" pitchFamily="50" charset="-128"/>
              </a:rPr>
              <a:t>×</a:t>
            </a:r>
            <a:r>
              <a:rPr kumimoji="1" lang="ja-JP" altLang="en-US" sz="1350" dirty="0">
                <a:latin typeface="ＭＳ Ｐゴシック" panose="020B0600070205080204" pitchFamily="50" charset="-128"/>
                <a:ea typeface="ＭＳ Ｐゴシック" panose="020B0600070205080204" pitchFamily="50" charset="-128"/>
              </a:rPr>
              <a:t>３</a:t>
            </a:r>
          </a:p>
        </p:txBody>
      </p:sp>
      <p:pic>
        <p:nvPicPr>
          <p:cNvPr id="184" name="図 183">
            <a:extLst>
              <a:ext uri="{FF2B5EF4-FFF2-40B4-BE49-F238E27FC236}">
                <a16:creationId xmlns:a16="http://schemas.microsoft.com/office/drawing/2014/main" id="{5D59C103-065D-4F1E-B26D-B92E7420B88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1097555" y="5398897"/>
            <a:ext cx="551003" cy="386710"/>
          </a:xfrm>
          <a:prstGeom prst="rect">
            <a:avLst/>
          </a:prstGeom>
        </p:spPr>
      </p:pic>
      <p:pic>
        <p:nvPicPr>
          <p:cNvPr id="185" name="図 184">
            <a:extLst>
              <a:ext uri="{FF2B5EF4-FFF2-40B4-BE49-F238E27FC236}">
                <a16:creationId xmlns:a16="http://schemas.microsoft.com/office/drawing/2014/main" id="{842DEAA0-0C92-4E97-B520-375CCDCD076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52099" t="56956" r="2626"/>
          <a:stretch/>
        </p:blipFill>
        <p:spPr>
          <a:xfrm>
            <a:off x="394759" y="5052216"/>
            <a:ext cx="551003" cy="375195"/>
          </a:xfrm>
          <a:prstGeom prst="rect">
            <a:avLst/>
          </a:prstGeom>
        </p:spPr>
      </p:pic>
      <p:pic>
        <p:nvPicPr>
          <p:cNvPr id="187" name="図 186">
            <a:extLst>
              <a:ext uri="{FF2B5EF4-FFF2-40B4-BE49-F238E27FC236}">
                <a16:creationId xmlns:a16="http://schemas.microsoft.com/office/drawing/2014/main" id="{9B7F997B-4ACD-43E5-8A7C-6E8C1C9B75AE}"/>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353" t="13155" r="53585" b="42048"/>
          <a:stretch/>
        </p:blipFill>
        <p:spPr>
          <a:xfrm>
            <a:off x="1751808" y="5115920"/>
            <a:ext cx="529832" cy="414003"/>
          </a:xfrm>
          <a:prstGeom prst="rect">
            <a:avLst/>
          </a:prstGeom>
        </p:spPr>
      </p:pic>
      <p:sp>
        <p:nvSpPr>
          <p:cNvPr id="188" name="テキスト ボックス 187">
            <a:extLst>
              <a:ext uri="{FF2B5EF4-FFF2-40B4-BE49-F238E27FC236}">
                <a16:creationId xmlns:a16="http://schemas.microsoft.com/office/drawing/2014/main" id="{C0223D34-4522-4E6A-BF52-F47A2589412C}"/>
              </a:ext>
            </a:extLst>
          </p:cNvPr>
          <p:cNvSpPr txBox="1"/>
          <p:nvPr/>
        </p:nvSpPr>
        <p:spPr>
          <a:xfrm>
            <a:off x="2344110" y="4899283"/>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sp>
        <p:nvSpPr>
          <p:cNvPr id="189" name="テキスト ボックス 188">
            <a:extLst>
              <a:ext uri="{FF2B5EF4-FFF2-40B4-BE49-F238E27FC236}">
                <a16:creationId xmlns:a16="http://schemas.microsoft.com/office/drawing/2014/main" id="{6F5DDD54-C258-4559-8202-EF6A139B8563}"/>
              </a:ext>
            </a:extLst>
          </p:cNvPr>
          <p:cNvSpPr txBox="1"/>
          <p:nvPr/>
        </p:nvSpPr>
        <p:spPr>
          <a:xfrm>
            <a:off x="199963" y="4308979"/>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pic>
        <p:nvPicPr>
          <p:cNvPr id="71" name="図 70">
            <a:extLst>
              <a:ext uri="{FF2B5EF4-FFF2-40B4-BE49-F238E27FC236}">
                <a16:creationId xmlns:a16="http://schemas.microsoft.com/office/drawing/2014/main" id="{E596A72D-7BDB-D09C-0751-4E75AF73DE5A}"/>
              </a:ext>
            </a:extLst>
          </p:cNvPr>
          <p:cNvPicPr>
            <a:picLocks noChangeAspect="1"/>
          </p:cNvPicPr>
          <p:nvPr/>
        </p:nvPicPr>
        <p:blipFill>
          <a:blip r:embed="rId6"/>
          <a:stretch>
            <a:fillRect/>
          </a:stretch>
        </p:blipFill>
        <p:spPr>
          <a:xfrm>
            <a:off x="3629128" y="4793726"/>
            <a:ext cx="5190259" cy="995318"/>
          </a:xfrm>
          <a:prstGeom prst="rect">
            <a:avLst/>
          </a:prstGeom>
          <a:ln w="19050">
            <a:solidFill>
              <a:schemeClr val="tx1"/>
            </a:solidFill>
          </a:ln>
        </p:spPr>
      </p:pic>
      <p:sp>
        <p:nvSpPr>
          <p:cNvPr id="5" name="テキスト ボックス 4">
            <a:extLst>
              <a:ext uri="{FF2B5EF4-FFF2-40B4-BE49-F238E27FC236}">
                <a16:creationId xmlns:a16="http://schemas.microsoft.com/office/drawing/2014/main" id="{BC711BEF-46EF-93A9-D412-6F51A4BED0B4}"/>
              </a:ext>
            </a:extLst>
          </p:cNvPr>
          <p:cNvSpPr txBox="1"/>
          <p:nvPr/>
        </p:nvSpPr>
        <p:spPr>
          <a:xfrm>
            <a:off x="2924801" y="3731941"/>
            <a:ext cx="1723549"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（進化型多目的最適化）</a:t>
            </a:r>
          </a:p>
        </p:txBody>
      </p:sp>
      <p:sp>
        <p:nvSpPr>
          <p:cNvPr id="6" name="テキスト ボックス 5">
            <a:extLst>
              <a:ext uri="{FF2B5EF4-FFF2-40B4-BE49-F238E27FC236}">
                <a16:creationId xmlns:a16="http://schemas.microsoft.com/office/drawing/2014/main" id="{289FF125-4C0B-83BA-E69A-31BCD73EC52F}"/>
              </a:ext>
            </a:extLst>
          </p:cNvPr>
          <p:cNvSpPr txBox="1"/>
          <p:nvPr/>
        </p:nvSpPr>
        <p:spPr>
          <a:xfrm>
            <a:off x="7686088" y="3989545"/>
            <a:ext cx="954107"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（進化計算）</a:t>
            </a:r>
          </a:p>
        </p:txBody>
      </p:sp>
      <p:sp>
        <p:nvSpPr>
          <p:cNvPr id="12" name="正方形/長方形 11">
            <a:extLst>
              <a:ext uri="{FF2B5EF4-FFF2-40B4-BE49-F238E27FC236}">
                <a16:creationId xmlns:a16="http://schemas.microsoft.com/office/drawing/2014/main" id="{366583DF-E161-DC32-27A8-44218EDFA7B6}"/>
              </a:ext>
            </a:extLst>
          </p:cNvPr>
          <p:cNvSpPr/>
          <p:nvPr/>
        </p:nvSpPr>
        <p:spPr>
          <a:xfrm>
            <a:off x="4865298" y="2455288"/>
            <a:ext cx="1618150" cy="1528098"/>
          </a:xfrm>
          <a:prstGeom prst="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テキスト ボックス 13">
            <a:extLst>
              <a:ext uri="{FF2B5EF4-FFF2-40B4-BE49-F238E27FC236}">
                <a16:creationId xmlns:a16="http://schemas.microsoft.com/office/drawing/2014/main" id="{0D0C4446-5D45-4392-DCD5-3C49128E9500}"/>
              </a:ext>
            </a:extLst>
          </p:cNvPr>
          <p:cNvSpPr txBox="1"/>
          <p:nvPr/>
        </p:nvSpPr>
        <p:spPr>
          <a:xfrm>
            <a:off x="4883041" y="2497756"/>
            <a:ext cx="1582663"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有望なロボット配分</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15" name="四角形: 角を丸くする 14">
            <a:extLst>
              <a:ext uri="{FF2B5EF4-FFF2-40B4-BE49-F238E27FC236}">
                <a16:creationId xmlns:a16="http://schemas.microsoft.com/office/drawing/2014/main" id="{D1FA9BA9-58D6-E7BD-EFF3-F15F4E865D2B}"/>
              </a:ext>
            </a:extLst>
          </p:cNvPr>
          <p:cNvSpPr/>
          <p:nvPr/>
        </p:nvSpPr>
        <p:spPr>
          <a:xfrm>
            <a:off x="5084930" y="2813823"/>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B1F9CB84-4391-798F-3A5F-9A72CA8ABD68}"/>
              </a:ext>
            </a:extLst>
          </p:cNvPr>
          <p:cNvSpPr/>
          <p:nvPr/>
        </p:nvSpPr>
        <p:spPr>
          <a:xfrm>
            <a:off x="5084930" y="3193425"/>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453CF0D3-676C-C24B-3EBD-804CEDF56534}"/>
              </a:ext>
            </a:extLst>
          </p:cNvPr>
          <p:cNvSpPr/>
          <p:nvPr/>
        </p:nvSpPr>
        <p:spPr>
          <a:xfrm>
            <a:off x="5085978" y="3547523"/>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C</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２段階最適化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833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３段階最適化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4020593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タスクアロケーションの問題設定</a:t>
            </a:r>
          </a:p>
        </p:txBody>
      </p:sp>
      <p:pic>
        <p:nvPicPr>
          <p:cNvPr id="1026" name="Picture 2">
            <a:extLst>
              <a:ext uri="{FF2B5EF4-FFF2-40B4-BE49-F238E27FC236}">
                <a16:creationId xmlns:a16="http://schemas.microsoft.com/office/drawing/2014/main" id="{A75D84D1-D6DF-99F3-1E84-65ACD4A21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2" t="20120" r="16966" b="7029"/>
          <a:stretch/>
        </p:blipFill>
        <p:spPr bwMode="auto">
          <a:xfrm>
            <a:off x="5778587" y="5803523"/>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3FF584-B2FB-4309-B06F-32CE0538B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b="12054"/>
          <a:stretch/>
        </p:blipFill>
        <p:spPr bwMode="auto">
          <a:xfrm>
            <a:off x="4747262" y="2747962"/>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3" name="正方形/長方形 52">
            <a:extLst>
              <a:ext uri="{FF2B5EF4-FFF2-40B4-BE49-F238E27FC236}">
                <a16:creationId xmlns:a16="http://schemas.microsoft.com/office/drawing/2014/main" id="{B408597D-6AC0-AD17-9F1C-22E752791A36}"/>
              </a:ext>
            </a:extLst>
          </p:cNvPr>
          <p:cNvSpPr/>
          <p:nvPr/>
        </p:nvSpPr>
        <p:spPr>
          <a:xfrm>
            <a:off x="301761" y="1376499"/>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モジュールの種類</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p>
          <a:p>
            <a:pPr marL="452438" lvl="1" indent="-282575">
              <a:buFont typeface="Wingdings" panose="05000000000000000000" pitchFamily="2" charset="2"/>
              <a:buChar char="Ø"/>
            </a:pPr>
            <a:r>
              <a:rPr lang="en-US" altLang="ja-JP"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p>
        </p:txBody>
      </p:sp>
      <p:pic>
        <p:nvPicPr>
          <p:cNvPr id="54" name="図 53">
            <a:extLst>
              <a:ext uri="{FF2B5EF4-FFF2-40B4-BE49-F238E27FC236}">
                <a16:creationId xmlns:a16="http://schemas.microsoft.com/office/drawing/2014/main" id="{6FFA2B74-70B0-119B-8B3D-19F3764CE8C2}"/>
              </a:ext>
            </a:extLst>
          </p:cNvPr>
          <p:cNvPicPr>
            <a:picLocks noChangeAspect="1"/>
          </p:cNvPicPr>
          <p:nvPr/>
        </p:nvPicPr>
        <p:blipFill rotWithShape="1">
          <a:blip r:embed="rId4">
            <a:extLst>
              <a:ext uri="{28A0092B-C50C-407E-A947-70E740481C1C}">
                <a14:useLocalDpi xmlns:a14="http://schemas.microsoft.com/office/drawing/2010/main" val="0"/>
              </a:ext>
            </a:extLst>
          </a:blip>
          <a:srcRect l="5353" t="59764" r="53585"/>
          <a:stretch/>
        </p:blipFill>
        <p:spPr>
          <a:xfrm>
            <a:off x="3841694" y="4628534"/>
            <a:ext cx="1888729" cy="1325563"/>
          </a:xfrm>
          <a:prstGeom prst="ellipse">
            <a:avLst/>
          </a:prstGeom>
          <a:ln>
            <a:noFill/>
          </a:ln>
          <a:effectLst>
            <a:softEdge rad="112500"/>
          </a:effectLst>
        </p:spPr>
      </p:pic>
      <p:pic>
        <p:nvPicPr>
          <p:cNvPr id="55" name="Picture 2">
            <a:extLst>
              <a:ext uri="{FF2B5EF4-FFF2-40B4-BE49-F238E27FC236}">
                <a16:creationId xmlns:a16="http://schemas.microsoft.com/office/drawing/2014/main" id="{1280D617-0CDB-03E7-1396-EDC68AA7B8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41" t="7357" r="20959" b="18643"/>
          <a:stretch/>
        </p:blipFill>
        <p:spPr bwMode="auto">
          <a:xfrm>
            <a:off x="1652662" y="2040974"/>
            <a:ext cx="1665195" cy="11464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B5BC0E2C-7726-F703-ADA2-5DB50DC3A2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8" t="11851" r="26327" b="11396"/>
          <a:stretch/>
        </p:blipFill>
        <p:spPr bwMode="auto">
          <a:xfrm>
            <a:off x="2784070" y="2988274"/>
            <a:ext cx="1665195" cy="11482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15364E41-3851-4805-98C2-B822867F100F}"/>
              </a:ext>
            </a:extLst>
          </p:cNvPr>
          <p:cNvSpPr txBox="1"/>
          <p:nvPr/>
        </p:nvSpPr>
        <p:spPr>
          <a:xfrm>
            <a:off x="2674954" y="2564194"/>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58" name="テキスト ボックス 57">
            <a:extLst>
              <a:ext uri="{FF2B5EF4-FFF2-40B4-BE49-F238E27FC236}">
                <a16:creationId xmlns:a16="http://schemas.microsoft.com/office/drawing/2014/main" id="{C43BCC16-2417-F089-6C29-8A369054CFEB}"/>
              </a:ext>
            </a:extLst>
          </p:cNvPr>
          <p:cNvSpPr txBox="1"/>
          <p:nvPr/>
        </p:nvSpPr>
        <p:spPr>
          <a:xfrm>
            <a:off x="3715685" y="35872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59" name="図 58">
            <a:extLst>
              <a:ext uri="{FF2B5EF4-FFF2-40B4-BE49-F238E27FC236}">
                <a16:creationId xmlns:a16="http://schemas.microsoft.com/office/drawing/2014/main" id="{F89BE26B-9A40-1CAE-FC55-19CA33DE9E37}"/>
              </a:ext>
            </a:extLst>
          </p:cNvPr>
          <p:cNvPicPr>
            <a:picLocks noChangeAspect="1"/>
          </p:cNvPicPr>
          <p:nvPr/>
        </p:nvPicPr>
        <p:blipFill rotWithShape="1">
          <a:blip r:embed="rId7"/>
          <a:srcRect l="16237" t="11826" r="16725" b="29754"/>
          <a:stretch/>
        </p:blipFill>
        <p:spPr>
          <a:xfrm>
            <a:off x="786898" y="3007715"/>
            <a:ext cx="1617785" cy="1128806"/>
          </a:xfrm>
          <a:prstGeom prst="ellipse">
            <a:avLst/>
          </a:prstGeom>
          <a:ln>
            <a:noFill/>
          </a:ln>
          <a:effectLst>
            <a:softEdge rad="112500"/>
          </a:effectLst>
        </p:spPr>
      </p:pic>
      <p:sp>
        <p:nvSpPr>
          <p:cNvPr id="60" name="テキスト ボックス 59">
            <a:extLst>
              <a:ext uri="{FF2B5EF4-FFF2-40B4-BE49-F238E27FC236}">
                <a16:creationId xmlns:a16="http://schemas.microsoft.com/office/drawing/2014/main" id="{E0030825-D7E4-34B7-2DE3-99A16B84D1AD}"/>
              </a:ext>
            </a:extLst>
          </p:cNvPr>
          <p:cNvSpPr txBox="1"/>
          <p:nvPr/>
        </p:nvSpPr>
        <p:spPr>
          <a:xfrm>
            <a:off x="1893538" y="3765387"/>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sp>
        <p:nvSpPr>
          <p:cNvPr id="63" name="正方形/長方形 62">
            <a:extLst>
              <a:ext uri="{FF2B5EF4-FFF2-40B4-BE49-F238E27FC236}">
                <a16:creationId xmlns:a16="http://schemas.microsoft.com/office/drawing/2014/main" id="{C7BC3E04-46B8-A3B0-50D6-E2644DADF821}"/>
              </a:ext>
            </a:extLst>
          </p:cNvPr>
          <p:cNvSpPr/>
          <p:nvPr/>
        </p:nvSpPr>
        <p:spPr>
          <a:xfrm>
            <a:off x="4952761" y="1341373"/>
            <a:ext cx="3627357"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想定する作業目標</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インフレータブル構造物の建設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太陽光発電施設の建設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通信施設の建設</a:t>
            </a:r>
          </a:p>
          <a:p>
            <a:pPr marL="452438" lvl="1" indent="-282575">
              <a:buFont typeface="Wingdings" panose="05000000000000000000" pitchFamily="2" charset="2"/>
              <a:buChar char="Ø"/>
            </a:pP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29" name="図 1028">
            <a:extLst>
              <a:ext uri="{FF2B5EF4-FFF2-40B4-BE49-F238E27FC236}">
                <a16:creationId xmlns:a16="http://schemas.microsoft.com/office/drawing/2014/main" id="{99877B8B-9229-CFC8-2ADF-FFEE895A3506}"/>
              </a:ext>
            </a:extLst>
          </p:cNvPr>
          <p:cNvPicPr>
            <a:picLocks noChangeAspect="1"/>
          </p:cNvPicPr>
          <p:nvPr/>
        </p:nvPicPr>
        <p:blipFill>
          <a:blip r:embed="rId8"/>
          <a:srcRect l="15423" r="24438"/>
          <a:stretch/>
        </p:blipFill>
        <p:spPr>
          <a:xfrm>
            <a:off x="7074226" y="2441914"/>
            <a:ext cx="1297041" cy="1582412"/>
          </a:xfrm>
          <a:prstGeom prst="ellipse">
            <a:avLst/>
          </a:prstGeom>
          <a:ln>
            <a:noFill/>
          </a:ln>
          <a:effectLst>
            <a:softEdge rad="112500"/>
          </a:effectLst>
        </p:spPr>
      </p:pic>
      <p:sp>
        <p:nvSpPr>
          <p:cNvPr id="1031" name="テキスト ボックス 1030">
            <a:extLst>
              <a:ext uri="{FF2B5EF4-FFF2-40B4-BE49-F238E27FC236}">
                <a16:creationId xmlns:a16="http://schemas.microsoft.com/office/drawing/2014/main" id="{642C2E5F-7421-9F2C-1EE5-37CDCEC4754F}"/>
              </a:ext>
            </a:extLst>
          </p:cNvPr>
          <p:cNvSpPr txBox="1"/>
          <p:nvPr/>
        </p:nvSpPr>
        <p:spPr>
          <a:xfrm>
            <a:off x="5433334" y="3878493"/>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2" name="テキスト ボックス 1031">
            <a:extLst>
              <a:ext uri="{FF2B5EF4-FFF2-40B4-BE49-F238E27FC236}">
                <a16:creationId xmlns:a16="http://schemas.microsoft.com/office/drawing/2014/main" id="{C5E2DC84-E218-5046-A24A-7F474253874C}"/>
              </a:ext>
            </a:extLst>
          </p:cNvPr>
          <p:cNvSpPr txBox="1"/>
          <p:nvPr/>
        </p:nvSpPr>
        <p:spPr>
          <a:xfrm>
            <a:off x="7592076" y="3814830"/>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3" name="正方形/長方形 1032">
            <a:extLst>
              <a:ext uri="{FF2B5EF4-FFF2-40B4-BE49-F238E27FC236}">
                <a16:creationId xmlns:a16="http://schemas.microsoft.com/office/drawing/2014/main" id="{F25E55CA-CA73-378A-AC07-C9729312439A}"/>
              </a:ext>
            </a:extLst>
          </p:cNvPr>
          <p:cNvSpPr/>
          <p:nvPr/>
        </p:nvSpPr>
        <p:spPr>
          <a:xfrm>
            <a:off x="298858" y="4524941"/>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ロボットの種類</a:t>
            </a: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sz="1800" dirty="0">
              <a:latin typeface="ＭＳ Ｐゴシック" panose="020B0600070205080204" pitchFamily="50" charset="-128"/>
              <a:ea typeface="ＭＳ Ｐゴシック" panose="020B0600070205080204" pitchFamily="50" charset="-128"/>
            </a:endParaRPr>
          </a:p>
        </p:txBody>
      </p:sp>
      <p:sp>
        <p:nvSpPr>
          <p:cNvPr id="1037" name="テキスト ボックス 1036">
            <a:extLst>
              <a:ext uri="{FF2B5EF4-FFF2-40B4-BE49-F238E27FC236}">
                <a16:creationId xmlns:a16="http://schemas.microsoft.com/office/drawing/2014/main" id="{61DB758F-7FA1-A78F-2ECE-18E484905512}"/>
              </a:ext>
            </a:extLst>
          </p:cNvPr>
          <p:cNvSpPr txBox="1"/>
          <p:nvPr/>
        </p:nvSpPr>
        <p:spPr>
          <a:xfrm>
            <a:off x="1751744" y="4980231"/>
            <a:ext cx="2201267" cy="646331"/>
          </a:xfrm>
          <a:prstGeom prst="rect">
            <a:avLst/>
          </a:prstGeom>
          <a:noFill/>
        </p:spPr>
        <p:txBody>
          <a:bodyPr wrap="square">
            <a:spAutoFit/>
          </a:bodyPr>
          <a:lstStyle/>
          <a:p>
            <a:pPr lvl="1">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ドラゴン型</a:t>
            </a:r>
            <a:endParaRPr kumimoji="1" lang="en-US" altLang="ja-JP" sz="1800" dirty="0">
              <a:latin typeface="ＭＳ Ｐゴシック" panose="020B0600070205080204" pitchFamily="50" charset="-128"/>
              <a:ea typeface="ＭＳ Ｐゴシック" panose="020B0600070205080204" pitchFamily="50" charset="-128"/>
            </a:endParaRPr>
          </a:p>
          <a:p>
            <a:pPr lvl="1">
              <a:spcAft>
                <a:spcPts val="1200"/>
              </a:spcAft>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ミニマル型</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39" name="Picture 10">
            <a:extLst>
              <a:ext uri="{FF2B5EF4-FFF2-40B4-BE49-F238E27FC236}">
                <a16:creationId xmlns:a16="http://schemas.microsoft.com/office/drawing/2014/main" id="{B939AA98-4297-4F4F-3A6B-470CD7C743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158" r="19157" b="12315"/>
          <a:stretch/>
        </p:blipFill>
        <p:spPr bwMode="auto">
          <a:xfrm>
            <a:off x="6635141" y="4509492"/>
            <a:ext cx="1969293" cy="14127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40" name="テキスト ボックス 1039">
            <a:extLst>
              <a:ext uri="{FF2B5EF4-FFF2-40B4-BE49-F238E27FC236}">
                <a16:creationId xmlns:a16="http://schemas.microsoft.com/office/drawing/2014/main" id="{E0C3CF2D-AD42-5127-CEDE-D65A42C991C5}"/>
              </a:ext>
            </a:extLst>
          </p:cNvPr>
          <p:cNvSpPr txBox="1"/>
          <p:nvPr/>
        </p:nvSpPr>
        <p:spPr>
          <a:xfrm>
            <a:off x="4897376" y="5690918"/>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1043" name="テキスト ボックス 1042">
            <a:extLst>
              <a:ext uri="{FF2B5EF4-FFF2-40B4-BE49-F238E27FC236}">
                <a16:creationId xmlns:a16="http://schemas.microsoft.com/office/drawing/2014/main" id="{6756F34E-6377-59CC-CF8D-00B411686FDF}"/>
              </a:ext>
            </a:extLst>
          </p:cNvPr>
          <p:cNvSpPr txBox="1"/>
          <p:nvPr/>
        </p:nvSpPr>
        <p:spPr>
          <a:xfrm>
            <a:off x="7488183" y="6334076"/>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
        <p:nvSpPr>
          <p:cNvPr id="1044" name="テキスト ボックス 1043">
            <a:extLst>
              <a:ext uri="{FF2B5EF4-FFF2-40B4-BE49-F238E27FC236}">
                <a16:creationId xmlns:a16="http://schemas.microsoft.com/office/drawing/2014/main" id="{CACD4B8A-7C93-19B1-CF7B-804A2CB0295C}"/>
              </a:ext>
            </a:extLst>
          </p:cNvPr>
          <p:cNvSpPr txBox="1"/>
          <p:nvPr/>
        </p:nvSpPr>
        <p:spPr>
          <a:xfrm>
            <a:off x="7649057" y="5479471"/>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ミニマル型</a:t>
            </a:r>
          </a:p>
        </p:txBody>
      </p:sp>
    </p:spTree>
    <p:extLst>
      <p:ext uri="{BB962C8B-B14F-4D97-AF65-F5344CB8AC3E}">
        <p14:creationId xmlns:p14="http://schemas.microsoft.com/office/powerpoint/2010/main" val="395975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モジュール編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9" y="1357519"/>
            <a:ext cx="7489488" cy="193899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モジュール単体の移動は不可</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全モジュールにバッテリーあり</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４種類のタイプが存在 </a:t>
            </a:r>
            <a:r>
              <a:rPr lang="en-US" altLang="ja-JP" sz="2000" dirty="0">
                <a:latin typeface="ＭＳ Ｐゴシック" panose="020B0600070205080204" pitchFamily="50" charset="-128"/>
                <a:ea typeface="ＭＳ Ｐゴシック" panose="020B0600070205080204" pitchFamily="50" charset="-128"/>
              </a:rPr>
              <a:t>(</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r>
              <a:rPr lang="en-US" altLang="ja-JP" sz="2000" dirty="0">
                <a:latin typeface="ＭＳ Ｐゴシック" panose="020B0600070205080204" pitchFamily="50" charset="-128"/>
                <a:ea typeface="ＭＳ Ｐゴシック" panose="020B0600070205080204" pitchFamily="50" charset="-128"/>
              </a:rPr>
              <a:t>)</a:t>
            </a: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タイプごとにバッテリー総量が異なる</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1092607"/>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b="1" dirty="0">
                <a:solidFill>
                  <a:schemeClr val="accent6">
                    <a:lumMod val="50000"/>
                  </a:schemeClr>
                </a:solidFill>
                <a:latin typeface="ＭＳ Ｐゴシック" panose="020B0600070205080204" pitchFamily="50" charset="-128"/>
                <a:ea typeface="ＭＳ Ｐゴシック" panose="020B0600070205080204" pitchFamily="50" charset="-128"/>
              </a:rPr>
              <a:t>使用中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accent3">
                    <a:lumMod val="60000"/>
                    <a:lumOff val="40000"/>
                  </a:schemeClr>
                </a:solidFill>
                <a:latin typeface="ＭＳ Ｐゴシック" panose="020B0600070205080204" pitchFamily="50" charset="-128"/>
                <a:ea typeface="ＭＳ Ｐゴシック" panose="020B0600070205080204" pitchFamily="50" charset="-128"/>
              </a:rPr>
              <a:t>予備</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故障</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3447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ロボット編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286232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ロボット性能は抽象化して表現</a:t>
            </a: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６種類のタイプが存在</a:t>
            </a:r>
            <a:br>
              <a:rPr lang="en-US" altLang="ja-JP"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三脚単腕型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三脚双腕型</a:t>
            </a:r>
            <a:br>
              <a:rPr lang="en-US" altLang="zh-CN"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四脚単腕型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四脚双腕型</a:t>
            </a:r>
            <a:br>
              <a:rPr lang="en-US" altLang="zh-CN" sz="2000" dirty="0">
                <a:latin typeface="ＭＳ Ｐゴシック" panose="020B0600070205080204" pitchFamily="50" charset="-128"/>
                <a:ea typeface="ＭＳ Ｐゴシック" panose="020B0600070205080204" pitchFamily="50" charset="-128"/>
              </a:rPr>
            </a:br>
            <a:r>
              <a:rPr lang="ja-JP" altLang="en-US" sz="2000" dirty="0">
                <a:latin typeface="ＭＳ Ｐゴシック" panose="020B0600070205080204" pitchFamily="50" charset="-128"/>
                <a:ea typeface="ＭＳ Ｐゴシック" panose="020B0600070205080204" pitchFamily="50" charset="-128"/>
              </a:rPr>
              <a:t>ドラゴン型</a:t>
            </a:r>
            <a:r>
              <a:rPr kumimoji="1" lang="ja-JP" altLang="en-US" sz="2000" dirty="0">
                <a:latin typeface="ＭＳ Ｐゴシック" panose="020B0600070205080204" pitchFamily="50" charset="-128"/>
                <a:ea typeface="ＭＳ Ｐゴシック" panose="020B0600070205080204" pitchFamily="50" charset="-128"/>
              </a:rPr>
              <a:t>　　ミニマル型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能力値はタイプで異なる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各タイプは固有のモジュール要求量（タイプ＆個数）をもつ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2092881"/>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chemeClr val="accent6">
                    <a:lumMod val="50000"/>
                  </a:schemeClr>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0070C0"/>
                </a:solidFill>
                <a:latin typeface="ＭＳ Ｐゴシック" panose="020B0600070205080204" pitchFamily="50" charset="-128"/>
                <a:ea typeface="ＭＳ Ｐゴシック" panose="020B0600070205080204" pitchFamily="50" charset="-128"/>
              </a:rPr>
              <a:t>移動中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9900"/>
                </a:solidFill>
                <a:latin typeface="ＭＳ Ｐゴシック" panose="020B0600070205080204" pitchFamily="50" charset="-128"/>
                <a:ea typeface="ＭＳ Ｐゴシック" panose="020B0600070205080204" pitchFamily="50" charset="-128"/>
              </a:rPr>
              <a:t>充電中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rgbClr val="FF99CC"/>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仕事中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bg1">
                    <a:lumMod val="50000"/>
                  </a:schemeClr>
                </a:solidFill>
                <a:latin typeface="ＭＳ Ｐゴシック" panose="020B0600070205080204" pitchFamily="50" charset="-128"/>
                <a:ea typeface="ＭＳ Ｐゴシック" panose="020B0600070205080204" pitchFamily="50" charset="-128"/>
              </a:rPr>
              <a:t>部品不足</a:t>
            </a:r>
            <a:endParaRPr lang="en-US" altLang="ja-JP" sz="2000" dirty="0">
              <a:solidFill>
                <a:schemeClr val="bg1">
                  <a:lumMod val="50000"/>
                </a:schemeClr>
              </a:solidFill>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部品不足・バッテリー不足で行動不能になる</a:t>
            </a:r>
            <a:endParaRPr lang="en-US" altLang="ja-JP" sz="2000" dirty="0">
              <a:latin typeface="ＭＳ Ｐゴシック" panose="020B0600070205080204" pitchFamily="50" charset="-128"/>
              <a:ea typeface="ＭＳ Ｐゴシック" panose="020B0600070205080204" pitchFamily="50" charset="-128"/>
            </a:endParaRPr>
          </a:p>
        </p:txBody>
      </p:sp>
      <p:graphicFrame>
        <p:nvGraphicFramePr>
          <p:cNvPr id="2" name="表 2">
            <a:extLst>
              <a:ext uri="{FF2B5EF4-FFF2-40B4-BE49-F238E27FC236}">
                <a16:creationId xmlns:a16="http://schemas.microsoft.com/office/drawing/2014/main" id="{91DBCAD8-B2B5-4D3E-92B1-9ED24C81C37F}"/>
              </a:ext>
            </a:extLst>
          </p:cNvPr>
          <p:cNvGraphicFramePr>
            <a:graphicFrameLocks noGrp="1"/>
          </p:cNvGraphicFramePr>
          <p:nvPr>
            <p:extLst>
              <p:ext uri="{D42A27DB-BD31-4B8C-83A1-F6EECF244321}">
                <p14:modId xmlns:p14="http://schemas.microsoft.com/office/powerpoint/2010/main" val="607726125"/>
              </p:ext>
            </p:extLst>
          </p:nvPr>
        </p:nvGraphicFramePr>
        <p:xfrm>
          <a:off x="251739" y="4865280"/>
          <a:ext cx="6284143" cy="1752600"/>
        </p:xfrm>
        <a:graphic>
          <a:graphicData uri="http://schemas.openxmlformats.org/drawingml/2006/table">
            <a:tbl>
              <a:tblPr firstRow="1" bandRow="1">
                <a:tableStyleId>{5C22544A-7EE6-4342-B048-85BDC9FD1C3A}</a:tableStyleId>
              </a:tblPr>
              <a:tblGrid>
                <a:gridCol w="1137799">
                  <a:extLst>
                    <a:ext uri="{9D8B030D-6E8A-4147-A177-3AD203B41FA5}">
                      <a16:colId xmlns:a16="http://schemas.microsoft.com/office/drawing/2014/main" val="122968371"/>
                    </a:ext>
                  </a:extLst>
                </a:gridCol>
                <a:gridCol w="5146344">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説明</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a:t>
                      </a: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荷物の移動に使える余剰トルクを表現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マニピュレータによる部品の取付などの能力を表現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08803350"/>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移動能力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１ステップの移動距離</a:t>
                      </a:r>
                      <a:endParaRPr kumimoji="1" lang="en-US" altLang="ja-JP" sz="18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ロボット単体の移動能力を表現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537866136"/>
                  </a:ext>
                </a:extLst>
              </a:tr>
            </a:tbl>
          </a:graphicData>
        </a:graphic>
      </p:graphicFrame>
      <p:sp>
        <p:nvSpPr>
          <p:cNvPr id="7" name="テキスト ボックス 6">
            <a:extLst>
              <a:ext uri="{FF2B5EF4-FFF2-40B4-BE49-F238E27FC236}">
                <a16:creationId xmlns:a16="http://schemas.microsoft.com/office/drawing/2014/main" id="{FF10F769-E8A8-41C3-B040-DB0F47FA8D4F}"/>
              </a:ext>
            </a:extLst>
          </p:cNvPr>
          <p:cNvSpPr txBox="1"/>
          <p:nvPr/>
        </p:nvSpPr>
        <p:spPr>
          <a:xfrm>
            <a:off x="2142885" y="4403615"/>
            <a:ext cx="1857614"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ロボット性能</a:t>
            </a:r>
            <a:endParaRPr lang="ja-JP" altLang="en-US" sz="2400" dirty="0"/>
          </a:p>
        </p:txBody>
      </p:sp>
      <p:sp>
        <p:nvSpPr>
          <p:cNvPr id="4" name="右中かっこ 3">
            <a:extLst>
              <a:ext uri="{FF2B5EF4-FFF2-40B4-BE49-F238E27FC236}">
                <a16:creationId xmlns:a16="http://schemas.microsoft.com/office/drawing/2014/main" id="{1DE762F9-69AE-4EFF-8265-8890278D80B8}"/>
              </a:ext>
            </a:extLst>
          </p:cNvPr>
          <p:cNvSpPr/>
          <p:nvPr/>
        </p:nvSpPr>
        <p:spPr>
          <a:xfrm>
            <a:off x="6589017" y="5309755"/>
            <a:ext cx="187036" cy="64423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CE58433-812F-4687-852A-6AEA91DC5579}"/>
              </a:ext>
            </a:extLst>
          </p:cNvPr>
          <p:cNvSpPr txBox="1"/>
          <p:nvPr/>
        </p:nvSpPr>
        <p:spPr>
          <a:xfrm>
            <a:off x="6829188" y="5328304"/>
            <a:ext cx="2231686" cy="646331"/>
          </a:xfrm>
          <a:prstGeom prst="rect">
            <a:avLst/>
          </a:prstGeom>
          <a:noFill/>
        </p:spPr>
        <p:txBody>
          <a:bodyPr wrap="square">
            <a:spAutoFit/>
          </a:bodyPr>
          <a:lstStyle/>
          <a:p>
            <a:pPr algn="just"/>
            <a:r>
              <a:rPr lang="ja-JP" altLang="en-US" dirty="0">
                <a:latin typeface="ＭＳ Ｐゴシック" panose="020B0600070205080204" pitchFamily="50" charset="-128"/>
                <a:ea typeface="ＭＳ Ｐゴシック" panose="020B0600070205080204" pitchFamily="50" charset="-128"/>
              </a:rPr>
              <a:t>タスク実行の可否を決める閾値</a:t>
            </a:r>
            <a:endParaRPr lang="ja-JP" altLang="en-US" dirty="0"/>
          </a:p>
        </p:txBody>
      </p:sp>
    </p:spTree>
    <p:extLst>
      <p:ext uri="{BB962C8B-B14F-4D97-AF65-F5344CB8AC3E}">
        <p14:creationId xmlns:p14="http://schemas.microsoft.com/office/powerpoint/2010/main" val="88729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6E60AFE7-E4B0-4168-A4FA-FB96F736F657}"/>
              </a:ext>
            </a:extLst>
          </p:cNvPr>
          <p:cNvSpPr/>
          <p:nvPr/>
        </p:nvSpPr>
        <p:spPr>
          <a:xfrm>
            <a:off x="883229" y="3428999"/>
            <a:ext cx="2592000" cy="259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マップ編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２次元の矩形マップ</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障害物なし・平面</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モジュール，ロボット，タスクは座標を持つ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8" name="楕円 7">
            <a:extLst>
              <a:ext uri="{FF2B5EF4-FFF2-40B4-BE49-F238E27FC236}">
                <a16:creationId xmlns:a16="http://schemas.microsoft.com/office/drawing/2014/main" id="{78D5AEE8-0774-4679-88A2-3E23F7EEB07E}"/>
              </a:ext>
            </a:extLst>
          </p:cNvPr>
          <p:cNvSpPr/>
          <p:nvPr/>
        </p:nvSpPr>
        <p:spPr>
          <a:xfrm>
            <a:off x="1176865" y="5298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23DE948-E4C1-4C9E-914B-C52B4F7F9DE2}"/>
              </a:ext>
            </a:extLst>
          </p:cNvPr>
          <p:cNvSpPr/>
          <p:nvPr/>
        </p:nvSpPr>
        <p:spPr>
          <a:xfrm>
            <a:off x="1964268" y="3689927"/>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B0443C-BD43-4707-8DE2-BD50FC9DF2C1}"/>
              </a:ext>
            </a:extLst>
          </p:cNvPr>
          <p:cNvSpPr/>
          <p:nvPr/>
        </p:nvSpPr>
        <p:spPr>
          <a:xfrm>
            <a:off x="2768603" y="3681459"/>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04774F0-E515-462F-8609-0DDA737D86E1}"/>
              </a:ext>
            </a:extLst>
          </p:cNvPr>
          <p:cNvSpPr/>
          <p:nvPr/>
        </p:nvSpPr>
        <p:spPr>
          <a:xfrm>
            <a:off x="1964268" y="450272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BA794D3-AE84-4810-B9E4-E1AB457BCE78}"/>
              </a:ext>
            </a:extLst>
          </p:cNvPr>
          <p:cNvSpPr txBox="1"/>
          <p:nvPr/>
        </p:nvSpPr>
        <p:spPr>
          <a:xfrm>
            <a:off x="2172772" y="4807768"/>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7A1450FD-1C57-44D9-A329-C07CD2F6F39D}"/>
              </a:ext>
            </a:extLst>
          </p:cNvPr>
          <p:cNvSpPr txBox="1"/>
          <p:nvPr/>
        </p:nvSpPr>
        <p:spPr>
          <a:xfrm>
            <a:off x="1517091" y="5462451"/>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4004ADD8-C50E-4FEB-BF41-80FDE542BDC8}"/>
              </a:ext>
            </a:extLst>
          </p:cNvPr>
          <p:cNvSpPr txBox="1"/>
          <p:nvPr/>
        </p:nvSpPr>
        <p:spPr>
          <a:xfrm>
            <a:off x="1301527" y="3689927"/>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DC4449C7-14F3-4B21-A9FA-4010CEBA2504}"/>
              </a:ext>
            </a:extLst>
          </p:cNvPr>
          <p:cNvSpPr txBox="1"/>
          <p:nvPr/>
        </p:nvSpPr>
        <p:spPr>
          <a:xfrm>
            <a:off x="2142847" y="3698739"/>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2781B0FD-48B9-458C-B563-DF2971E0F1F3}"/>
              </a:ext>
            </a:extLst>
          </p:cNvPr>
          <p:cNvSpPr/>
          <p:nvPr/>
        </p:nvSpPr>
        <p:spPr>
          <a:xfrm>
            <a:off x="4522404" y="1357518"/>
            <a:ext cx="4320262" cy="784830"/>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ロボットは基地でのみ充電可能</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34855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3400931"/>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運搬タスクと加工タスクに大別</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運搬能力と加工能力</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の要求値を設定</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タスク間には依存関係がある（実行に際し，特定タスクの完了が必要）</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ロボットＡが</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タスクＢ</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を</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実行可能な状態のことを「ＡがＢの待機状態」と呼ぶ</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各タスクにおいて待機状態のロボットの能力値合計が要求値以上で，依存タスクが完了しているとき，１ステップの間タスクが実行される</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各タスクは個別に仕事総量をもつ</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各タスクは１ステップで増加する仕事量を決める関数をもつ</a:t>
            </a: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graphicFrame>
        <p:nvGraphicFramePr>
          <p:cNvPr id="6" name="表 2">
            <a:extLst>
              <a:ext uri="{FF2B5EF4-FFF2-40B4-BE49-F238E27FC236}">
                <a16:creationId xmlns:a16="http://schemas.microsoft.com/office/drawing/2014/main" id="{7F9F302E-E1AB-4DD9-B3B4-AFA0CAA01504}"/>
              </a:ext>
            </a:extLst>
          </p:cNvPr>
          <p:cNvGraphicFramePr>
            <a:graphicFrameLocks noGrp="1"/>
          </p:cNvGraphicFramePr>
          <p:nvPr>
            <p:extLst>
              <p:ext uri="{D42A27DB-BD31-4B8C-83A1-F6EECF244321}">
                <p14:modId xmlns:p14="http://schemas.microsoft.com/office/powerpoint/2010/main" val="3645113799"/>
              </p:ext>
            </p:extLst>
          </p:nvPr>
        </p:nvGraphicFramePr>
        <p:xfrm>
          <a:off x="251739" y="5322483"/>
          <a:ext cx="8622096" cy="1112520"/>
        </p:xfrm>
        <a:graphic>
          <a:graphicData uri="http://schemas.openxmlformats.org/drawingml/2006/table">
            <a:tbl>
              <a:tblPr firstRow="1" bandRow="1">
                <a:tableStyleId>{5C22544A-7EE6-4342-B048-85BDC9FD1C3A}</a:tableStyleId>
              </a:tblPr>
              <a:tblGrid>
                <a:gridCol w="1296506">
                  <a:extLst>
                    <a:ext uri="{9D8B030D-6E8A-4147-A177-3AD203B41FA5}">
                      <a16:colId xmlns:a16="http://schemas.microsoft.com/office/drawing/2014/main" val="122968371"/>
                    </a:ext>
                  </a:extLst>
                </a:gridCol>
                <a:gridCol w="7325590">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仕事増加量の計算式</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a:t>
                      </a: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待機状態のロボットのうち最も移動能力の低いロボットの能力値</a:t>
                      </a:r>
                      <a:r>
                        <a:rPr kumimoji="1" lang="en-US" altLang="ja-JP" dirty="0">
                          <a:latin typeface="ＭＳ Ｐゴシック" panose="020B0600070205080204" pitchFamily="50" charset="-128"/>
                          <a:ea typeface="ＭＳ Ｐゴシック" panose="020B0600070205080204" pitchFamily="50" charset="-128"/>
                        </a:rPr>
                        <a:t>×0.5</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固定値（１）</a:t>
                      </a:r>
                    </a:p>
                  </a:txBody>
                  <a:tcPr/>
                </a:tc>
                <a:extLst>
                  <a:ext uri="{0D108BD9-81ED-4DB2-BD59-A6C34878D82A}">
                    <a16:rowId xmlns:a16="http://schemas.microsoft.com/office/drawing/2014/main" val="1108803350"/>
                  </a:ext>
                </a:extLst>
              </a:tr>
            </a:tbl>
          </a:graphicData>
        </a:graphic>
      </p:graphicFrame>
      <p:sp>
        <p:nvSpPr>
          <p:cNvPr id="7" name="テキスト ボックス 6">
            <a:extLst>
              <a:ext uri="{FF2B5EF4-FFF2-40B4-BE49-F238E27FC236}">
                <a16:creationId xmlns:a16="http://schemas.microsoft.com/office/drawing/2014/main" id="{6D90A9B0-4392-4660-A661-D824655283C1}"/>
              </a:ext>
            </a:extLst>
          </p:cNvPr>
          <p:cNvSpPr txBox="1"/>
          <p:nvPr/>
        </p:nvSpPr>
        <p:spPr>
          <a:xfrm>
            <a:off x="2558521" y="4860818"/>
            <a:ext cx="3956579"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１ステップの仕事量の例</a:t>
            </a:r>
            <a:endParaRPr lang="ja-JP" altLang="en-US" sz="2400" dirty="0"/>
          </a:p>
        </p:txBody>
      </p:sp>
    </p:spTree>
    <p:extLst>
      <p:ext uri="{BB962C8B-B14F-4D97-AF65-F5344CB8AC3E}">
        <p14:creationId xmlns:p14="http://schemas.microsoft.com/office/powerpoint/2010/main" val="130860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タスク編（つづき）</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2554545"/>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運搬タスクの仕事総量は目的地間の距離</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加工タスクの仕事総量は必要な作業ステップ数に該当</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タスク中であろうとも，バッテリー切れの前に必ず充電に戻るため，バッテリー切れ行動不能は通常起こらない．</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モジュール組み換えで起こる可能性はある．</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バッテリー切れへの対応はしない</a:t>
            </a:r>
          </a:p>
        </p:txBody>
      </p:sp>
    </p:spTree>
    <p:extLst>
      <p:ext uri="{BB962C8B-B14F-4D97-AF65-F5344CB8AC3E}">
        <p14:creationId xmlns:p14="http://schemas.microsoft.com/office/powerpoint/2010/main" val="87505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故障シナリオ編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行動内容に依存した確率で故障するシナリオ</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モジュールの種類に依存した確率で故障するシナリオ</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1111704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14AF-4D74-F902-726E-2B181B2FDBB6}"/>
            </a:ext>
          </a:extLst>
        </p:cNvPr>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20F9B87-A7F3-F402-43C8-6E13836BA72D}"/>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86B11BEC-8F3E-1B65-E426-8EBF0B01C5B5}"/>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技術的なカベ</a:t>
            </a:r>
            <a:br>
              <a:rPr lang="en-US" altLang="ja-JP" dirty="0">
                <a:latin typeface="ＭＳ Ｐゴシック" panose="020B0600070205080204" pitchFamily="50" charset="-128"/>
                <a:ea typeface="ＭＳ Ｐゴシック" panose="020B0600070205080204" pitchFamily="50" charset="-128"/>
              </a:rPr>
            </a:br>
            <a:r>
              <a:rPr lang="ja-JP" altLang="en-US" sz="27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２種類の最適化問題</a:t>
            </a:r>
            <a:endParaRPr lang="ja-JP" altLang="en-US" dirty="0">
              <a:solidFill>
                <a:schemeClr val="tx2">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 name="Picture 2">
            <a:extLst>
              <a:ext uri="{FF2B5EF4-FFF2-40B4-BE49-F238E27FC236}">
                <a16:creationId xmlns:a16="http://schemas.microsoft.com/office/drawing/2014/main" id="{6B9FB760-068D-DF66-F250-8F1AFD455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555DF2B-8355-0F11-E330-5AA5B3E260B7}"/>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4" name="Picture 4">
            <a:extLst>
              <a:ext uri="{FF2B5EF4-FFF2-40B4-BE49-F238E27FC236}">
                <a16:creationId xmlns:a16="http://schemas.microsoft.com/office/drawing/2014/main" id="{D19EDF0A-FBCA-23F8-13C8-F7A3712C5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455CB2F-9AF0-02AF-2303-CC861C3FBFC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6" name="テキスト ボックス 5">
            <a:extLst>
              <a:ext uri="{FF2B5EF4-FFF2-40B4-BE49-F238E27FC236}">
                <a16:creationId xmlns:a16="http://schemas.microsoft.com/office/drawing/2014/main" id="{3DBA9D3F-951F-1F0C-8A3A-6A42E2E351CE}"/>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7" name="図 6">
            <a:extLst>
              <a:ext uri="{FF2B5EF4-FFF2-40B4-BE49-F238E27FC236}">
                <a16:creationId xmlns:a16="http://schemas.microsoft.com/office/drawing/2014/main" id="{FAF857DD-C81A-55C5-1E06-A05578947FCB}"/>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8" name="テキスト ボックス 7">
            <a:extLst>
              <a:ext uri="{FF2B5EF4-FFF2-40B4-BE49-F238E27FC236}">
                <a16:creationId xmlns:a16="http://schemas.microsoft.com/office/drawing/2014/main" id="{82186E51-0C97-F2F9-536F-4E8B42BCAD1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9" name="Picture 6" descr="矢印 右上がりイラスト｜無料イラスト・フリー素材なら「イラストAC」">
            <a:extLst>
              <a:ext uri="{FF2B5EF4-FFF2-40B4-BE49-F238E27FC236}">
                <a16:creationId xmlns:a16="http://schemas.microsoft.com/office/drawing/2014/main" id="{B6DF61C7-72BE-2642-C86C-69C1AF8C875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6CC2678-03C0-5EB2-3FAF-08185A740F2A}"/>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8916D2CB-8C2E-7E64-79D4-48F35F05EB08}"/>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30C02B4-E7F5-69B1-698E-0B83EFE34626}"/>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4819DB2A-CCCA-7FB0-C59B-38E24E63F68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88F7FFCA-6AAF-B97A-2EED-6E6F1961B7DB}"/>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D3AD1EF1-094E-44DD-C1C3-331FEE0ACD46}"/>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DC734336-09CC-5B33-CCA8-B86C9F9F4051}"/>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E7CBCFBF-4B1D-EF35-8B07-0EC6A2683182}"/>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20" name="テキスト ボックス 19">
            <a:extLst>
              <a:ext uri="{FF2B5EF4-FFF2-40B4-BE49-F238E27FC236}">
                <a16:creationId xmlns:a16="http://schemas.microsoft.com/office/drawing/2014/main" id="{36D292D0-A102-3AFC-4C71-2C13DC51914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1" name="直線矢印コネクタ 20">
            <a:extLst>
              <a:ext uri="{FF2B5EF4-FFF2-40B4-BE49-F238E27FC236}">
                <a16:creationId xmlns:a16="http://schemas.microsoft.com/office/drawing/2014/main" id="{80BFCBA3-3471-24A5-5ADF-FD22780A686E}"/>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E9B2D52-3422-46DB-B207-C65B62770975}"/>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61F3699-75C6-3655-FD8B-DEF67FB7B177}"/>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4" name="正方形/長方形 23">
            <a:extLst>
              <a:ext uri="{FF2B5EF4-FFF2-40B4-BE49-F238E27FC236}">
                <a16:creationId xmlns:a16="http://schemas.microsoft.com/office/drawing/2014/main" id="{C530C316-A97F-6096-FDE6-1B7035BC7BA7}"/>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9C644A44-B731-B4D0-CDBB-6D2B51046046}"/>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6" name="テキスト ボックス 25">
            <a:extLst>
              <a:ext uri="{FF2B5EF4-FFF2-40B4-BE49-F238E27FC236}">
                <a16:creationId xmlns:a16="http://schemas.microsoft.com/office/drawing/2014/main" id="{BA1B7196-F1B2-77B4-B9FD-25830FC7767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7" name="正方形/長方形 26">
            <a:extLst>
              <a:ext uri="{FF2B5EF4-FFF2-40B4-BE49-F238E27FC236}">
                <a16:creationId xmlns:a16="http://schemas.microsoft.com/office/drawing/2014/main" id="{6A650917-F3CD-49E8-2DCA-4FA7F7EE260E}"/>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CAF346C6-0059-69D9-4941-D7ADA4124BED}"/>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02294BF1-5310-1A83-D5A6-C4504F227B95}"/>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D5384D0C-6520-E5B3-A4E6-68E98B562F4C}"/>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7140C4B3-E239-707A-72D1-D25CDEE9948E}"/>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2" name="正方形/長方形 31">
            <a:extLst>
              <a:ext uri="{FF2B5EF4-FFF2-40B4-BE49-F238E27FC236}">
                <a16:creationId xmlns:a16="http://schemas.microsoft.com/office/drawing/2014/main" id="{5486643F-8B23-48D4-A5F4-31B3AD7A2B54}"/>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12AFA541-7F01-A82C-1B19-1EDE0AABD1E5}"/>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A2F6C57-62E0-C9D1-972C-F32CF0233ACD}"/>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2DE6349-79ED-4881-1220-7EDFDE8C535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897AE4A3-6F81-F0E6-D6B3-8AE8100A30C9}"/>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0BE76154-9FD6-D73B-B696-5B173C66100E}"/>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6DBF3A62-0C8D-90AF-2685-1376DAB38881}"/>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35973A63-1F8C-0D85-DA6B-B7F761757573}"/>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5E392629-472A-0514-19D1-12A8AB39548D}"/>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正方形/長方形 41">
            <a:extLst>
              <a:ext uri="{FF2B5EF4-FFF2-40B4-BE49-F238E27FC236}">
                <a16:creationId xmlns:a16="http://schemas.microsoft.com/office/drawing/2014/main" id="{D4C95457-6E25-543D-AB70-1411A4D43C69}"/>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3" name="テキスト ボックス 42">
            <a:extLst>
              <a:ext uri="{FF2B5EF4-FFF2-40B4-BE49-F238E27FC236}">
                <a16:creationId xmlns:a16="http://schemas.microsoft.com/office/drawing/2014/main" id="{52760704-3C76-FCBE-2848-B5285D1E9900}"/>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4" name="テキスト ボックス 43">
            <a:extLst>
              <a:ext uri="{FF2B5EF4-FFF2-40B4-BE49-F238E27FC236}">
                <a16:creationId xmlns:a16="http://schemas.microsoft.com/office/drawing/2014/main" id="{662FC8CF-254F-D04C-EA09-ADE22176C8E5}"/>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6" name="Picture 6" descr="矢印 右上がりイラスト｜無料イラスト・フリー素材なら「イラストAC」">
            <a:extLst>
              <a:ext uri="{FF2B5EF4-FFF2-40B4-BE49-F238E27FC236}">
                <a16:creationId xmlns:a16="http://schemas.microsoft.com/office/drawing/2014/main" id="{FF6BE4AF-6FE6-7416-BE9A-45DBCFD1EE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50" name="吹き出し: 角を丸めた四角形 49">
            <a:extLst>
              <a:ext uri="{FF2B5EF4-FFF2-40B4-BE49-F238E27FC236}">
                <a16:creationId xmlns:a16="http://schemas.microsoft.com/office/drawing/2014/main" id="{844F1580-34C5-9633-058D-33450F92BD71}"/>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吹き出し: 角を丸めた四角形 51">
            <a:extLst>
              <a:ext uri="{FF2B5EF4-FFF2-40B4-BE49-F238E27FC236}">
                <a16:creationId xmlns:a16="http://schemas.microsoft.com/office/drawing/2014/main" id="{74A80E2D-F5B4-DD1A-4BFB-C2B6E160967F}"/>
              </a:ext>
            </a:extLst>
          </p:cNvPr>
          <p:cNvSpPr/>
          <p:nvPr/>
        </p:nvSpPr>
        <p:spPr>
          <a:xfrm>
            <a:off x="205521" y="2444858"/>
            <a:ext cx="2961326" cy="893878"/>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a:extLst>
              <a:ext uri="{FF2B5EF4-FFF2-40B4-BE49-F238E27FC236}">
                <a16:creationId xmlns:a16="http://schemas.microsoft.com/office/drawing/2014/main" id="{437DF272-CDF5-0A70-3036-7BF49F3F1CA4}"/>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62" name="正方形/長方形 61">
            <a:extLst>
              <a:ext uri="{FF2B5EF4-FFF2-40B4-BE49-F238E27FC236}">
                <a16:creationId xmlns:a16="http://schemas.microsoft.com/office/drawing/2014/main" id="{37F264CD-8D19-E08C-C710-ACDBD025F546}"/>
              </a:ext>
            </a:extLst>
          </p:cNvPr>
          <p:cNvSpPr/>
          <p:nvPr/>
        </p:nvSpPr>
        <p:spPr>
          <a:xfrm>
            <a:off x="250747" y="2538031"/>
            <a:ext cx="2794088"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各プランの作業効率は</a:t>
            </a:r>
            <a:r>
              <a:rPr lang="ja-JP" altLang="en-US" dirty="0">
                <a:latin typeface="ＭＳ Ｐゴシック" panose="020B0600070205080204" pitchFamily="50" charset="-128"/>
                <a:ea typeface="ＭＳ Ｐゴシック" panose="020B0600070205080204" pitchFamily="50" charset="-128"/>
              </a:rPr>
              <a:t>残りの</a:t>
            </a:r>
            <a:r>
              <a:rPr lang="ja-JP" altLang="en-US" sz="1800" dirty="0">
                <a:latin typeface="ＭＳ Ｐゴシック" panose="020B0600070205080204" pitchFamily="50" charset="-128"/>
                <a:ea typeface="ＭＳ Ｐゴシック" panose="020B0600070205080204" pitchFamily="50" charset="-128"/>
              </a:rPr>
              <a:t>タスクの進捗で変わる</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4571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12664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42B91-4996-428C-FE42-96AD182E6094}"/>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7792E99-8E1C-69E9-06D2-F55F15AB39D1}"/>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多目的最適化を用いた効率化</a:t>
            </a:r>
          </a:p>
        </p:txBody>
      </p:sp>
      <p:sp>
        <p:nvSpPr>
          <p:cNvPr id="19" name="四角形: 角を丸くする 22">
            <a:extLst>
              <a:ext uri="{FF2B5EF4-FFF2-40B4-BE49-F238E27FC236}">
                <a16:creationId xmlns:a16="http://schemas.microsoft.com/office/drawing/2014/main" id="{1E951A97-5C4D-282E-5444-BA4B1771D21F}"/>
              </a:ext>
            </a:extLst>
          </p:cNvPr>
          <p:cNvSpPr/>
          <p:nvPr/>
        </p:nvSpPr>
        <p:spPr>
          <a:xfrm>
            <a:off x="1361360" y="2909107"/>
            <a:ext cx="5387338" cy="238709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36" name="四角形: 角を丸くする 26">
            <a:extLst>
              <a:ext uri="{FF2B5EF4-FFF2-40B4-BE49-F238E27FC236}">
                <a16:creationId xmlns:a16="http://schemas.microsoft.com/office/drawing/2014/main" id="{44A96732-AD75-B8C2-90BB-F986A17D6FA2}"/>
              </a:ext>
            </a:extLst>
          </p:cNvPr>
          <p:cNvSpPr/>
          <p:nvPr/>
        </p:nvSpPr>
        <p:spPr>
          <a:xfrm>
            <a:off x="192284" y="4258804"/>
            <a:ext cx="5598509" cy="2441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47" name="楕円 46">
            <a:extLst>
              <a:ext uri="{FF2B5EF4-FFF2-40B4-BE49-F238E27FC236}">
                <a16:creationId xmlns:a16="http://schemas.microsoft.com/office/drawing/2014/main" id="{2C63A573-2788-7A0D-CBB8-E1E43757D761}"/>
              </a:ext>
            </a:extLst>
          </p:cNvPr>
          <p:cNvSpPr/>
          <p:nvPr/>
        </p:nvSpPr>
        <p:spPr>
          <a:xfrm>
            <a:off x="3137156" y="4098461"/>
            <a:ext cx="1308840" cy="9252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898A30EF-AA0B-9881-A778-77C7BD5CFCF9}"/>
              </a:ext>
            </a:extLst>
          </p:cNvPr>
          <p:cNvSpPr/>
          <p:nvPr/>
        </p:nvSpPr>
        <p:spPr>
          <a:xfrm>
            <a:off x="4738067" y="4018445"/>
            <a:ext cx="1833040" cy="9364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9D1FD0E2-5F31-A9F9-AD2E-FF845A4D3C24}"/>
              </a:ext>
            </a:extLst>
          </p:cNvPr>
          <p:cNvSpPr txBox="1"/>
          <p:nvPr/>
        </p:nvSpPr>
        <p:spPr>
          <a:xfrm>
            <a:off x="251738" y="4344369"/>
            <a:ext cx="2828018"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①有望な</a:t>
            </a:r>
            <a:r>
              <a:rPr lang="ja-JP" altLang="en-US" dirty="0">
                <a:latin typeface="ＭＳ Ｐゴシック" panose="020B0600070205080204" pitchFamily="50" charset="-128"/>
                <a:ea typeface="ＭＳ Ｐゴシック" panose="020B0600070205080204" pitchFamily="50" charset="-128"/>
              </a:rPr>
              <a:t>配分</a:t>
            </a:r>
            <a:r>
              <a:rPr kumimoji="1" lang="ja-JP" altLang="en-US" sz="1800" dirty="0">
                <a:latin typeface="ＭＳ Ｐゴシック" panose="020B0600070205080204" pitchFamily="50" charset="-128"/>
                <a:ea typeface="ＭＳ Ｐゴシック" panose="020B0600070205080204" pitchFamily="50" charset="-128"/>
              </a:rPr>
              <a:t>プランの発見</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55" name="コネクタ: 曲線 1028">
            <a:extLst>
              <a:ext uri="{FF2B5EF4-FFF2-40B4-BE49-F238E27FC236}">
                <a16:creationId xmlns:a16="http://schemas.microsoft.com/office/drawing/2014/main" id="{431DD4A5-C42A-AE7E-A2D1-3F1A925A3092}"/>
              </a:ext>
            </a:extLst>
          </p:cNvPr>
          <p:cNvCxnSpPr>
            <a:cxnSpLocks/>
            <a:stCxn id="126" idx="6"/>
            <a:endCxn id="47" idx="3"/>
          </p:cNvCxnSpPr>
          <p:nvPr/>
        </p:nvCxnSpPr>
        <p:spPr>
          <a:xfrm flipV="1">
            <a:off x="3015870" y="4888191"/>
            <a:ext cx="312961" cy="3012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C698A3A1-3457-22EC-1CEA-54D1C286AEA8}"/>
              </a:ext>
            </a:extLst>
          </p:cNvPr>
          <p:cNvSpPr txBox="1"/>
          <p:nvPr/>
        </p:nvSpPr>
        <p:spPr>
          <a:xfrm>
            <a:off x="1618457" y="2949496"/>
            <a:ext cx="4952649" cy="369332"/>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②有望な編成プランのみをシミュレーションで評価</a:t>
            </a:r>
          </a:p>
        </p:txBody>
      </p:sp>
      <p:cxnSp>
        <p:nvCxnSpPr>
          <p:cNvPr id="57" name="直線矢印コネクタ 56">
            <a:extLst>
              <a:ext uri="{FF2B5EF4-FFF2-40B4-BE49-F238E27FC236}">
                <a16:creationId xmlns:a16="http://schemas.microsoft.com/office/drawing/2014/main" id="{0BDA7F87-68A1-B119-DF3B-671EEEFBEFB1}"/>
              </a:ext>
            </a:extLst>
          </p:cNvPr>
          <p:cNvCxnSpPr>
            <a:cxnSpLocks/>
            <a:endCxn id="47" idx="1"/>
          </p:cNvCxnSpPr>
          <p:nvPr/>
        </p:nvCxnSpPr>
        <p:spPr>
          <a:xfrm>
            <a:off x="3137156" y="4003542"/>
            <a:ext cx="191675" cy="23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243CCAC-E364-F91E-CA5D-DB9C74A0869F}"/>
              </a:ext>
            </a:extLst>
          </p:cNvPr>
          <p:cNvCxnSpPr>
            <a:cxnSpLocks/>
            <a:endCxn id="48" idx="1"/>
          </p:cNvCxnSpPr>
          <p:nvPr/>
        </p:nvCxnSpPr>
        <p:spPr>
          <a:xfrm>
            <a:off x="3059345" y="3986288"/>
            <a:ext cx="1947164" cy="169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89B227A8-987A-9E17-CD23-4AE3B49C5E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353" t="13155" r="53585" b="42048"/>
          <a:stretch/>
        </p:blipFill>
        <p:spPr>
          <a:xfrm>
            <a:off x="5042206" y="4214207"/>
            <a:ext cx="706443" cy="552004"/>
          </a:xfrm>
          <a:prstGeom prst="rect">
            <a:avLst/>
          </a:prstGeom>
        </p:spPr>
      </p:pic>
      <p:sp>
        <p:nvSpPr>
          <p:cNvPr id="60" name="テキスト ボックス 59">
            <a:extLst>
              <a:ext uri="{FF2B5EF4-FFF2-40B4-BE49-F238E27FC236}">
                <a16:creationId xmlns:a16="http://schemas.microsoft.com/office/drawing/2014/main" id="{574950A3-7783-40DB-7284-80D930CE1EDC}"/>
              </a:ext>
            </a:extLst>
          </p:cNvPr>
          <p:cNvSpPr txBox="1"/>
          <p:nvPr/>
        </p:nvSpPr>
        <p:spPr>
          <a:xfrm>
            <a:off x="5706443" y="426699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63" name="図 62">
            <a:extLst>
              <a:ext uri="{FF2B5EF4-FFF2-40B4-BE49-F238E27FC236}">
                <a16:creationId xmlns:a16="http://schemas.microsoft.com/office/drawing/2014/main" id="{38E44AB4-BBAE-58E1-11C0-AF25B64745E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3375202" y="4258804"/>
            <a:ext cx="854024" cy="599378"/>
          </a:xfrm>
          <a:prstGeom prst="rect">
            <a:avLst/>
          </a:prstGeom>
        </p:spPr>
      </p:pic>
      <p:pic>
        <p:nvPicPr>
          <p:cNvPr id="64" name="図 63">
            <a:extLst>
              <a:ext uri="{FF2B5EF4-FFF2-40B4-BE49-F238E27FC236}">
                <a16:creationId xmlns:a16="http://schemas.microsoft.com/office/drawing/2014/main" id="{83E13DC0-C2FE-D0BC-DE99-9CFB77766A96}"/>
              </a:ext>
            </a:extLst>
          </p:cNvPr>
          <p:cNvPicPr>
            <a:picLocks noChangeAspect="1"/>
          </p:cNvPicPr>
          <p:nvPr/>
        </p:nvPicPr>
        <p:blipFill>
          <a:blip r:embed="rId4"/>
          <a:stretch>
            <a:fillRect/>
          </a:stretch>
        </p:blipFill>
        <p:spPr>
          <a:xfrm>
            <a:off x="1658254" y="3353303"/>
            <a:ext cx="2148191" cy="932767"/>
          </a:xfrm>
          <a:prstGeom prst="rect">
            <a:avLst/>
          </a:prstGeom>
        </p:spPr>
      </p:pic>
      <p:sp>
        <p:nvSpPr>
          <p:cNvPr id="65" name="テキスト ボックス 64">
            <a:extLst>
              <a:ext uri="{FF2B5EF4-FFF2-40B4-BE49-F238E27FC236}">
                <a16:creationId xmlns:a16="http://schemas.microsoft.com/office/drawing/2014/main" id="{B4F24990-878D-CDC2-99C9-70EE3AD001F3}"/>
              </a:ext>
            </a:extLst>
          </p:cNvPr>
          <p:cNvSpPr txBox="1"/>
          <p:nvPr/>
        </p:nvSpPr>
        <p:spPr>
          <a:xfrm>
            <a:off x="2284005" y="3500040"/>
            <a:ext cx="94609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タスク</a:t>
            </a:r>
          </a:p>
        </p:txBody>
      </p:sp>
      <p:sp>
        <p:nvSpPr>
          <p:cNvPr id="66" name="テキスト ボックス 65">
            <a:extLst>
              <a:ext uri="{FF2B5EF4-FFF2-40B4-BE49-F238E27FC236}">
                <a16:creationId xmlns:a16="http://schemas.microsoft.com/office/drawing/2014/main" id="{D03ABE99-B1A7-D8B9-9C3E-9DDC7B0D5DB9}"/>
              </a:ext>
            </a:extLst>
          </p:cNvPr>
          <p:cNvSpPr txBox="1"/>
          <p:nvPr/>
        </p:nvSpPr>
        <p:spPr>
          <a:xfrm>
            <a:off x="3855849" y="3719225"/>
            <a:ext cx="1622560"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スケジューリング</a:t>
            </a:r>
            <a:endParaRPr kumimoji="1" lang="ja-JP" altLang="en-US" sz="1600" dirty="0">
              <a:solidFill>
                <a:schemeClr val="accent5">
                  <a:lumMod val="50000"/>
                </a:schemeClr>
              </a:solidFill>
              <a:latin typeface="ＭＳ Ｐゴシック" panose="020B0600070205080204" pitchFamily="50" charset="-128"/>
              <a:ea typeface="ＭＳ Ｐゴシック" panose="020B0600070205080204" pitchFamily="50" charset="-128"/>
            </a:endParaRPr>
          </a:p>
        </p:txBody>
      </p:sp>
      <p:pic>
        <p:nvPicPr>
          <p:cNvPr id="67" name="Picture 2" descr="ヒトの進化」のイメージは間違いだったことがゲノム比較分析で判明 | クーリエ・ジャポン">
            <a:extLst>
              <a:ext uri="{FF2B5EF4-FFF2-40B4-BE49-F238E27FC236}">
                <a16:creationId xmlns:a16="http://schemas.microsoft.com/office/drawing/2014/main" id="{CB207182-5485-CB69-47DE-7BB764A3C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698" y="5128192"/>
            <a:ext cx="2115608" cy="1190029"/>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5EEAC3B6-217A-102E-E59F-85605CFF99BB}"/>
              </a:ext>
            </a:extLst>
          </p:cNvPr>
          <p:cNvSpPr txBox="1"/>
          <p:nvPr/>
        </p:nvSpPr>
        <p:spPr>
          <a:xfrm>
            <a:off x="6933138" y="6298818"/>
            <a:ext cx="2210862"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進化計算で最適化</a:t>
            </a:r>
          </a:p>
        </p:txBody>
      </p:sp>
      <p:sp>
        <p:nvSpPr>
          <p:cNvPr id="72" name="正方形/長方形 71">
            <a:extLst>
              <a:ext uri="{FF2B5EF4-FFF2-40B4-BE49-F238E27FC236}">
                <a16:creationId xmlns:a16="http://schemas.microsoft.com/office/drawing/2014/main" id="{6F620B52-CBB0-97AE-3425-649AF51F4298}"/>
              </a:ext>
            </a:extLst>
          </p:cNvPr>
          <p:cNvSpPr/>
          <p:nvPr/>
        </p:nvSpPr>
        <p:spPr>
          <a:xfrm>
            <a:off x="251738" y="1357519"/>
            <a:ext cx="8698749" cy="1400383"/>
          </a:xfrm>
          <a:prstGeom prst="rect">
            <a:avLst/>
          </a:prstGeom>
        </p:spPr>
        <p:txBody>
          <a:bodyPr wrap="square">
            <a:spAutoFit/>
          </a:bodyPr>
          <a:lstStyle/>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ロボット単体の運動能力など、シミュレーションを行う必要のない評価関数を用いて</a:t>
            </a:r>
            <a:r>
              <a:rPr kumimoji="1" lang="ja-JP" altLang="en-US" sz="2000" dirty="0">
                <a:solidFill>
                  <a:srgbClr val="FF0000"/>
                </a:solidFill>
                <a:latin typeface="ＭＳ Ｐゴシック" panose="020B0600070205080204" pitchFamily="50" charset="-128"/>
                <a:ea typeface="ＭＳ Ｐゴシック" panose="020B0600070205080204" pitchFamily="50" charset="-128"/>
              </a:rPr>
              <a:t>進化型</a:t>
            </a:r>
            <a:r>
              <a:rPr lang="ja-JP" altLang="en-US" sz="2000" dirty="0">
                <a:solidFill>
                  <a:srgbClr val="FF0000"/>
                </a:solidFill>
                <a:latin typeface="ＭＳ Ｐゴシック" panose="020B0600070205080204" pitchFamily="50" charset="-128"/>
                <a:ea typeface="ＭＳ Ｐゴシック" panose="020B0600070205080204" pitchFamily="50" charset="-128"/>
              </a:rPr>
              <a:t>多目的最適化</a:t>
            </a:r>
            <a:r>
              <a:rPr lang="ja-JP" altLang="en-US" sz="2000" dirty="0">
                <a:latin typeface="ＭＳ Ｐゴシック" panose="020B0600070205080204" pitchFamily="50" charset="-128"/>
                <a:ea typeface="ＭＳ Ｐゴシック" panose="020B0600070205080204" pitchFamily="50" charset="-128"/>
              </a:rPr>
              <a:t>でロボット編成プランを選別</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有望な配分プランにのみシミュレーションを適用することで、計算コストを　　大幅にカット</a:t>
            </a:r>
            <a:endParaRPr lang="en-US" altLang="ja-JP" sz="2000" dirty="0">
              <a:latin typeface="ＭＳ Ｐゴシック" panose="020B0600070205080204" pitchFamily="50" charset="-128"/>
              <a:ea typeface="ＭＳ Ｐゴシック" panose="020B0600070205080204" pitchFamily="50" charset="-128"/>
            </a:endParaRPr>
          </a:p>
        </p:txBody>
      </p:sp>
      <p:sp>
        <p:nvSpPr>
          <p:cNvPr id="108" name="テキスト ボックス 107">
            <a:extLst>
              <a:ext uri="{FF2B5EF4-FFF2-40B4-BE49-F238E27FC236}">
                <a16:creationId xmlns:a16="http://schemas.microsoft.com/office/drawing/2014/main" id="{7C49D05F-DE86-038F-D50B-A87A21D0A2F9}"/>
              </a:ext>
            </a:extLst>
          </p:cNvPr>
          <p:cNvSpPr txBox="1"/>
          <p:nvPr/>
        </p:nvSpPr>
        <p:spPr>
          <a:xfrm>
            <a:off x="1273816" y="6268096"/>
            <a:ext cx="1641796" cy="400110"/>
          </a:xfrm>
          <a:prstGeom prst="rect">
            <a:avLst/>
          </a:prstGeom>
          <a:noFill/>
        </p:spPr>
        <p:txBody>
          <a:bodyPr wrap="none" rtlCol="0">
            <a:spAutoFit/>
          </a:bodyPr>
          <a:lstStyle/>
          <a:p>
            <a:r>
              <a:rPr lang="ja-JP" altLang="en-US" sz="2000" dirty="0">
                <a:latin typeface="ＭＳ Ｐゴシック" panose="020B0600070205080204" pitchFamily="50" charset="-128"/>
                <a:ea typeface="ＭＳ Ｐゴシック" panose="020B0600070205080204" pitchFamily="50" charset="-128"/>
              </a:rPr>
              <a:t>２目的最適化</a:t>
            </a:r>
          </a:p>
        </p:txBody>
      </p:sp>
      <p:cxnSp>
        <p:nvCxnSpPr>
          <p:cNvPr id="109" name="直線矢印コネクタ 108">
            <a:extLst>
              <a:ext uri="{FF2B5EF4-FFF2-40B4-BE49-F238E27FC236}">
                <a16:creationId xmlns:a16="http://schemas.microsoft.com/office/drawing/2014/main" id="{8AEFE010-3CBA-1061-5D51-AB86EBD8DA4D}"/>
              </a:ext>
            </a:extLst>
          </p:cNvPr>
          <p:cNvCxnSpPr>
            <a:cxnSpLocks/>
          </p:cNvCxnSpPr>
          <p:nvPr/>
        </p:nvCxnSpPr>
        <p:spPr>
          <a:xfrm>
            <a:off x="767920" y="6281587"/>
            <a:ext cx="2952000" cy="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54E9E7A-177B-B5F6-A79A-B9AB0A11B339}"/>
              </a:ext>
            </a:extLst>
          </p:cNvPr>
          <p:cNvSpPr txBox="1"/>
          <p:nvPr/>
        </p:nvSpPr>
        <p:spPr>
          <a:xfrm>
            <a:off x="3730987" y="6082181"/>
            <a:ext cx="203132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運動能力（最大化）</a:t>
            </a:r>
          </a:p>
        </p:txBody>
      </p:sp>
      <p:cxnSp>
        <p:nvCxnSpPr>
          <p:cNvPr id="112" name="直線矢印コネクタ 111">
            <a:extLst>
              <a:ext uri="{FF2B5EF4-FFF2-40B4-BE49-F238E27FC236}">
                <a16:creationId xmlns:a16="http://schemas.microsoft.com/office/drawing/2014/main" id="{F09F0A54-D1A2-0496-40F2-784FFC66BE32}"/>
              </a:ext>
            </a:extLst>
          </p:cNvPr>
          <p:cNvCxnSpPr>
            <a:cxnSpLocks/>
          </p:cNvCxnSpPr>
          <p:nvPr/>
        </p:nvCxnSpPr>
        <p:spPr>
          <a:xfrm flipV="1">
            <a:off x="886000" y="5032062"/>
            <a:ext cx="0" cy="140400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113" name="グループ化 112">
            <a:extLst>
              <a:ext uri="{FF2B5EF4-FFF2-40B4-BE49-F238E27FC236}">
                <a16:creationId xmlns:a16="http://schemas.microsoft.com/office/drawing/2014/main" id="{567AB9D9-231D-723B-1613-B7BFA974479E}"/>
              </a:ext>
            </a:extLst>
          </p:cNvPr>
          <p:cNvGrpSpPr>
            <a:grpSpLocks noChangeAspect="1"/>
          </p:cNvGrpSpPr>
          <p:nvPr/>
        </p:nvGrpSpPr>
        <p:grpSpPr>
          <a:xfrm rot="10800000" flipH="1">
            <a:off x="1082609" y="5114556"/>
            <a:ext cx="1933261" cy="1140239"/>
            <a:chOff x="1330050" y="3657600"/>
            <a:chExt cx="3259184" cy="1922272"/>
          </a:xfrm>
        </p:grpSpPr>
        <p:sp>
          <p:nvSpPr>
            <p:cNvPr id="114" name="フリーフォーム 27">
              <a:extLst>
                <a:ext uri="{FF2B5EF4-FFF2-40B4-BE49-F238E27FC236}">
                  <a16:creationId xmlns:a16="http://schemas.microsoft.com/office/drawing/2014/main" id="{FA029527-7C45-8698-12DE-1F079B770E2C}"/>
                </a:ext>
              </a:extLst>
            </p:cNvPr>
            <p:cNvSpPr/>
            <p:nvPr/>
          </p:nvSpPr>
          <p:spPr>
            <a:xfrm>
              <a:off x="1371840" y="3733801"/>
              <a:ext cx="3144449" cy="1719835"/>
            </a:xfrm>
            <a:custGeom>
              <a:avLst/>
              <a:gdLst>
                <a:gd name="connsiteX0" fmla="*/ 0 w 3170582"/>
                <a:gd name="connsiteY0" fmla="*/ 0 h 2236304"/>
                <a:gd name="connsiteX1" fmla="*/ 1948069 w 3170582"/>
                <a:gd name="connsiteY1" fmla="*/ 536713 h 2236304"/>
                <a:gd name="connsiteX2" fmla="*/ 3170582 w 3170582"/>
                <a:gd name="connsiteY2" fmla="*/ 2236304 h 2236304"/>
                <a:gd name="connsiteX0" fmla="*/ 0 w 3220277"/>
                <a:gd name="connsiteY0" fmla="*/ 0 h 2345634"/>
                <a:gd name="connsiteX1" fmla="*/ 1997764 w 3220277"/>
                <a:gd name="connsiteY1" fmla="*/ 646043 h 2345634"/>
                <a:gd name="connsiteX2" fmla="*/ 3220277 w 3220277"/>
                <a:gd name="connsiteY2" fmla="*/ 2345634 h 2345634"/>
                <a:gd name="connsiteX0" fmla="*/ 0 w 3240156"/>
                <a:gd name="connsiteY0" fmla="*/ 0 h 2454964"/>
                <a:gd name="connsiteX1" fmla="*/ 1997764 w 3240156"/>
                <a:gd name="connsiteY1" fmla="*/ 646043 h 2454964"/>
                <a:gd name="connsiteX2" fmla="*/ 3240156 w 3240156"/>
                <a:gd name="connsiteY2" fmla="*/ 2454964 h 2454964"/>
                <a:gd name="connsiteX0" fmla="*/ 0 w 3240156"/>
                <a:gd name="connsiteY0" fmla="*/ 0 h 2454964"/>
                <a:gd name="connsiteX1" fmla="*/ 1848677 w 3240156"/>
                <a:gd name="connsiteY1" fmla="*/ 785190 h 2454964"/>
                <a:gd name="connsiteX2" fmla="*/ 3240156 w 3240156"/>
                <a:gd name="connsiteY2" fmla="*/ 2454964 h 2454964"/>
                <a:gd name="connsiteX0" fmla="*/ 0 w 3240255"/>
                <a:gd name="connsiteY0" fmla="*/ 0 h 2454964"/>
                <a:gd name="connsiteX1" fmla="*/ 1848677 w 3240255"/>
                <a:gd name="connsiteY1" fmla="*/ 785190 h 2454964"/>
                <a:gd name="connsiteX2" fmla="*/ 3240156 w 3240255"/>
                <a:gd name="connsiteY2" fmla="*/ 2454964 h 2454964"/>
                <a:gd name="connsiteX0" fmla="*/ 0 w 3144013"/>
                <a:gd name="connsiteY0" fmla="*/ 0 h 2060329"/>
                <a:gd name="connsiteX1" fmla="*/ 1848677 w 3144013"/>
                <a:gd name="connsiteY1" fmla="*/ 785190 h 2060329"/>
                <a:gd name="connsiteX2" fmla="*/ 3143903 w 3144013"/>
                <a:gd name="connsiteY2" fmla="*/ 2060329 h 2060329"/>
                <a:gd name="connsiteX0" fmla="*/ 0 w 3143903"/>
                <a:gd name="connsiteY0" fmla="*/ 0 h 2060329"/>
                <a:gd name="connsiteX1" fmla="*/ 1848677 w 3143903"/>
                <a:gd name="connsiteY1" fmla="*/ 785190 h 2060329"/>
                <a:gd name="connsiteX2" fmla="*/ 3143903 w 3143903"/>
                <a:gd name="connsiteY2" fmla="*/ 2060329 h 2060329"/>
              </a:gdLst>
              <a:ahLst/>
              <a:cxnLst>
                <a:cxn ang="0">
                  <a:pos x="connsiteX0" y="connsiteY0"/>
                </a:cxn>
                <a:cxn ang="0">
                  <a:pos x="connsiteX1" y="connsiteY1"/>
                </a:cxn>
                <a:cxn ang="0">
                  <a:pos x="connsiteX2" y="connsiteY2"/>
                </a:cxn>
              </a:cxnLst>
              <a:rect l="l" t="t" r="r" b="b"/>
              <a:pathLst>
                <a:path w="3143903" h="2060329">
                  <a:moveTo>
                    <a:pt x="0" y="0"/>
                  </a:moveTo>
                  <a:cubicBezTo>
                    <a:pt x="709819" y="81998"/>
                    <a:pt x="1324693" y="441802"/>
                    <a:pt x="1848677" y="785190"/>
                  </a:cubicBezTo>
                  <a:cubicBezTo>
                    <a:pt x="2372661" y="1128578"/>
                    <a:pt x="3000666" y="1465524"/>
                    <a:pt x="3143903" y="2060329"/>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円/楕円 53">
              <a:extLst>
                <a:ext uri="{FF2B5EF4-FFF2-40B4-BE49-F238E27FC236}">
                  <a16:creationId xmlns:a16="http://schemas.microsoft.com/office/drawing/2014/main" id="{1421328A-D765-57BD-C2E0-E51076844CA7}"/>
                </a:ext>
              </a:extLst>
            </p:cNvPr>
            <p:cNvSpPr/>
            <p:nvPr/>
          </p:nvSpPr>
          <p:spPr>
            <a:xfrm>
              <a:off x="2700503" y="4786844"/>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6" name="円/楕円 54">
              <a:extLst>
                <a:ext uri="{FF2B5EF4-FFF2-40B4-BE49-F238E27FC236}">
                  <a16:creationId xmlns:a16="http://schemas.microsoft.com/office/drawing/2014/main" id="{717F5351-D17B-82B7-9B41-42F3A6107C32}"/>
                </a:ext>
              </a:extLst>
            </p:cNvPr>
            <p:cNvSpPr/>
            <p:nvPr/>
          </p:nvSpPr>
          <p:spPr>
            <a:xfrm>
              <a:off x="1330050" y="414407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7" name="円/楕円 55">
              <a:extLst>
                <a:ext uri="{FF2B5EF4-FFF2-40B4-BE49-F238E27FC236}">
                  <a16:creationId xmlns:a16="http://schemas.microsoft.com/office/drawing/2014/main" id="{C954D204-A217-9AF1-9CB0-31517E3E4EA4}"/>
                </a:ext>
              </a:extLst>
            </p:cNvPr>
            <p:cNvSpPr/>
            <p:nvPr/>
          </p:nvSpPr>
          <p:spPr>
            <a:xfrm>
              <a:off x="1370611" y="519752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8" name="円/楕円 56">
              <a:extLst>
                <a:ext uri="{FF2B5EF4-FFF2-40B4-BE49-F238E27FC236}">
                  <a16:creationId xmlns:a16="http://schemas.microsoft.com/office/drawing/2014/main" id="{C1DAE0FD-789C-555B-FC2C-3B7889A083B7}"/>
                </a:ext>
              </a:extLst>
            </p:cNvPr>
            <p:cNvSpPr/>
            <p:nvPr/>
          </p:nvSpPr>
          <p:spPr>
            <a:xfrm>
              <a:off x="1932717" y="5399872"/>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9" name="円/楕円 57">
              <a:extLst>
                <a:ext uri="{FF2B5EF4-FFF2-40B4-BE49-F238E27FC236}">
                  <a16:creationId xmlns:a16="http://schemas.microsoft.com/office/drawing/2014/main" id="{35029E39-F6A8-D294-B957-A98CC111C97E}"/>
                </a:ext>
              </a:extLst>
            </p:cNvPr>
            <p:cNvSpPr/>
            <p:nvPr/>
          </p:nvSpPr>
          <p:spPr>
            <a:xfrm>
              <a:off x="1628914" y="466448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0" name="円/楕円 58">
              <a:extLst>
                <a:ext uri="{FF2B5EF4-FFF2-40B4-BE49-F238E27FC236}">
                  <a16:creationId xmlns:a16="http://schemas.microsoft.com/office/drawing/2014/main" id="{AC7401B2-D5F7-2C59-DC03-B9C95191C1A1}"/>
                </a:ext>
              </a:extLst>
            </p:cNvPr>
            <p:cNvSpPr/>
            <p:nvPr/>
          </p:nvSpPr>
          <p:spPr>
            <a:xfrm>
              <a:off x="1815282" y="419475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1" name="円/楕円 59">
              <a:extLst>
                <a:ext uri="{FF2B5EF4-FFF2-40B4-BE49-F238E27FC236}">
                  <a16:creationId xmlns:a16="http://schemas.microsoft.com/office/drawing/2014/main" id="{6F00105D-0865-F074-8BA4-99E261BC5700}"/>
                </a:ext>
              </a:extLst>
            </p:cNvPr>
            <p:cNvSpPr/>
            <p:nvPr/>
          </p:nvSpPr>
          <p:spPr>
            <a:xfrm>
              <a:off x="3358463" y="5343763"/>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2" name="円/楕円 60">
              <a:extLst>
                <a:ext uri="{FF2B5EF4-FFF2-40B4-BE49-F238E27FC236}">
                  <a16:creationId xmlns:a16="http://schemas.microsoft.com/office/drawing/2014/main" id="{E18D3053-4BB2-63E9-7BC0-66DBC7625512}"/>
                </a:ext>
              </a:extLst>
            </p:cNvPr>
            <p:cNvSpPr/>
            <p:nvPr/>
          </p:nvSpPr>
          <p:spPr>
            <a:xfrm>
              <a:off x="3785212" y="4682661"/>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3" name="円/楕円 61">
              <a:extLst>
                <a:ext uri="{FF2B5EF4-FFF2-40B4-BE49-F238E27FC236}">
                  <a16:creationId xmlns:a16="http://schemas.microsoft.com/office/drawing/2014/main" id="{12B2282B-3A8A-1563-DA18-DE4A50330031}"/>
                </a:ext>
              </a:extLst>
            </p:cNvPr>
            <p:cNvSpPr/>
            <p:nvPr/>
          </p:nvSpPr>
          <p:spPr>
            <a:xfrm>
              <a:off x="2969727" y="4243508"/>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4" name="円/楕円 62">
              <a:extLst>
                <a:ext uri="{FF2B5EF4-FFF2-40B4-BE49-F238E27FC236}">
                  <a16:creationId xmlns:a16="http://schemas.microsoft.com/office/drawing/2014/main" id="{9BF47840-1792-733E-727C-435841BA70DC}"/>
                </a:ext>
              </a:extLst>
            </p:cNvPr>
            <p:cNvSpPr/>
            <p:nvPr/>
          </p:nvSpPr>
          <p:spPr>
            <a:xfrm>
              <a:off x="2374676" y="3945905"/>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5" name="円/楕円 63">
              <a:extLst>
                <a:ext uri="{FF2B5EF4-FFF2-40B4-BE49-F238E27FC236}">
                  <a16:creationId xmlns:a16="http://schemas.microsoft.com/office/drawing/2014/main" id="{F25A978C-E63A-75CB-2A26-500E6E0E138A}"/>
                </a:ext>
              </a:extLst>
            </p:cNvPr>
            <p:cNvSpPr/>
            <p:nvPr/>
          </p:nvSpPr>
          <p:spPr>
            <a:xfrm>
              <a:off x="1371838" y="3657600"/>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6" name="円/楕円 78">
              <a:extLst>
                <a:ext uri="{FF2B5EF4-FFF2-40B4-BE49-F238E27FC236}">
                  <a16:creationId xmlns:a16="http://schemas.microsoft.com/office/drawing/2014/main" id="{5627D73A-9813-43B3-1EB0-CF1AA5BDC0DF}"/>
                </a:ext>
              </a:extLst>
            </p:cNvPr>
            <p:cNvSpPr/>
            <p:nvPr/>
          </p:nvSpPr>
          <p:spPr>
            <a:xfrm>
              <a:off x="4409203" y="5363636"/>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27" name="テキスト ボックス 3">
            <a:extLst>
              <a:ext uri="{FF2B5EF4-FFF2-40B4-BE49-F238E27FC236}">
                <a16:creationId xmlns:a16="http://schemas.microsoft.com/office/drawing/2014/main" id="{58D71CE2-466E-0C1C-7735-7772A4B8BA37}"/>
              </a:ext>
            </a:extLst>
          </p:cNvPr>
          <p:cNvSpPr txBox="1">
            <a:spLocks noChangeArrowheads="1"/>
          </p:cNvSpPr>
          <p:nvPr/>
        </p:nvSpPr>
        <p:spPr bwMode="auto">
          <a:xfrm>
            <a:off x="2634250" y="5646449"/>
            <a:ext cx="2314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hangingPunct="1">
              <a:spcBef>
                <a:spcPct val="0"/>
              </a:spcBef>
              <a:buFontTx/>
              <a:buNone/>
            </a:pPr>
            <a:r>
              <a:rPr lang="ja-JP" altLang="en-US" sz="1800" dirty="0">
                <a:latin typeface="ＭＳ Ｐゴシック" panose="020B0600070205080204" pitchFamily="50" charset="-128"/>
                <a:ea typeface="ＭＳ Ｐゴシック" panose="020B0600070205080204" pitchFamily="50" charset="-128"/>
              </a:rPr>
              <a:t>パレートフロント</a:t>
            </a:r>
            <a:endParaRPr lang="en-US" altLang="ja-JP" sz="1800" dirty="0">
              <a:latin typeface="ＭＳ Ｐゴシック" panose="020B0600070205080204" pitchFamily="50" charset="-128"/>
              <a:ea typeface="ＭＳ Ｐゴシック" panose="020B0600070205080204" pitchFamily="50" charset="-128"/>
            </a:endParaRPr>
          </a:p>
        </p:txBody>
      </p:sp>
      <p:cxnSp>
        <p:nvCxnSpPr>
          <p:cNvPr id="128" name="直線矢印コネクタ 127">
            <a:extLst>
              <a:ext uri="{FF2B5EF4-FFF2-40B4-BE49-F238E27FC236}">
                <a16:creationId xmlns:a16="http://schemas.microsoft.com/office/drawing/2014/main" id="{E55EDEE4-E88D-4B09-9C4A-D2B6EA5FB96D}"/>
              </a:ext>
            </a:extLst>
          </p:cNvPr>
          <p:cNvCxnSpPr>
            <a:cxnSpLocks/>
          </p:cNvCxnSpPr>
          <p:nvPr/>
        </p:nvCxnSpPr>
        <p:spPr>
          <a:xfrm flipH="1" flipV="1">
            <a:off x="2478522" y="5767306"/>
            <a:ext cx="140844" cy="17655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8D7A9723-389E-796B-C516-BCC7D7A6B860}"/>
              </a:ext>
            </a:extLst>
          </p:cNvPr>
          <p:cNvSpPr txBox="1"/>
          <p:nvPr/>
        </p:nvSpPr>
        <p:spPr>
          <a:xfrm>
            <a:off x="222470" y="4728567"/>
            <a:ext cx="231986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組立てコスト（最小化）</a:t>
            </a:r>
          </a:p>
        </p:txBody>
      </p:sp>
      <p:cxnSp>
        <p:nvCxnSpPr>
          <p:cNvPr id="158" name="コネクタ: 曲線 1028">
            <a:extLst>
              <a:ext uri="{FF2B5EF4-FFF2-40B4-BE49-F238E27FC236}">
                <a16:creationId xmlns:a16="http://schemas.microsoft.com/office/drawing/2014/main" id="{78F0C102-E67E-CEE8-16E0-AE6832059B30}"/>
              </a:ext>
            </a:extLst>
          </p:cNvPr>
          <p:cNvCxnSpPr>
            <a:cxnSpLocks/>
            <a:stCxn id="122" idx="6"/>
            <a:endCxn id="48" idx="4"/>
          </p:cNvCxnSpPr>
          <p:nvPr/>
        </p:nvCxnSpPr>
        <p:spPr>
          <a:xfrm flipV="1">
            <a:off x="2645736" y="4954920"/>
            <a:ext cx="3008851" cy="63845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02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216757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525975-D441-F6AA-6C8E-CF0E7BD2AFA8}"/>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44EFCC5B-8E8A-D386-6BF8-9EB3D02D4621}"/>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Roboto" panose="02000000000000000000" pitchFamily="2" charset="0"/>
              </a:rPr>
              <a:t>モジュール</a:t>
            </a:r>
            <a:r>
              <a:rPr lang="ja-JP" altLang="en-US" sz="1800" dirty="0">
                <a:solidFill>
                  <a:srgbClr val="212121"/>
                </a:solidFill>
                <a:highlight>
                  <a:srgbClr val="FFFFFF"/>
                </a:highlight>
                <a:latin typeface="Roboto" panose="02000000000000000000" pitchFamily="2" charset="0"/>
              </a:rPr>
              <a:t>（</a:t>
            </a:r>
            <a:r>
              <a:rPr lang="ja-JP" altLang="en-US" sz="1800" b="0" i="0" dirty="0">
                <a:solidFill>
                  <a:srgbClr val="212121"/>
                </a:solidFill>
                <a:effectLst/>
                <a:highlight>
                  <a:srgbClr val="FFFFFF"/>
                </a:highlight>
                <a:latin typeface="Roboto" panose="02000000000000000000" pitchFamily="2" charset="0"/>
              </a:rPr>
              <a:t>個数制限</a:t>
            </a:r>
            <a:r>
              <a:rPr lang="en-US" altLang="ja-JP" sz="1800" b="0" i="0" dirty="0">
                <a:solidFill>
                  <a:srgbClr val="212121"/>
                </a:solidFill>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バッテリー容量</a:t>
            </a:r>
            <a:r>
              <a:rPr lang="en-US" altLang="ja-JP" sz="1800" b="0" i="0" dirty="0">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故障シナリオ</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Body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Limb </a:t>
            </a:r>
          </a:p>
          <a:p>
            <a:pPr>
              <a:spcBef>
                <a:spcPts val="2400"/>
              </a:spcBef>
            </a:pPr>
            <a:r>
              <a:rPr lang="ja-JP" altLang="en-US" dirty="0">
                <a:solidFill>
                  <a:srgbClr val="212121"/>
                </a:solidFill>
                <a:highlight>
                  <a:srgbClr val="FFFFFF"/>
                </a:highlight>
                <a:latin typeface="Roboto" panose="02000000000000000000" pitchFamily="2" charset="0"/>
              </a:rPr>
              <a:t>クラスタ</a:t>
            </a:r>
            <a:r>
              <a:rPr lang="ja-JP" altLang="en-US" sz="1800" dirty="0">
                <a:solidFill>
                  <a:srgbClr val="212121"/>
                </a:solidFill>
                <a:highlight>
                  <a:srgbClr val="FFFFFF"/>
                </a:highlight>
                <a:latin typeface="Roboto" panose="02000000000000000000" pitchFamily="2" charset="0"/>
              </a:rPr>
              <a:t>（構成モジュール</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加工</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運搬</a:t>
            </a:r>
            <a:r>
              <a:rPr lang="en-US" altLang="ja-JP" sz="1800" b="0" i="0" dirty="0">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移動能力</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TWSH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QWSH </a:t>
            </a:r>
          </a:p>
          <a:p>
            <a:pPr>
              <a:spcBef>
                <a:spcPts val="2400"/>
              </a:spcBef>
            </a:pPr>
            <a:r>
              <a:rPr lang="ja-JP" altLang="en-US" dirty="0">
                <a:solidFill>
                  <a:srgbClr val="212121"/>
                </a:solidFill>
                <a:highlight>
                  <a:srgbClr val="FFFFFF"/>
                </a:highlight>
                <a:latin typeface="Roboto" panose="02000000000000000000" pitchFamily="2" charset="0"/>
              </a:rPr>
              <a:t>加工タスク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総工数</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現場座標</a:t>
            </a:r>
            <a:r>
              <a:rPr lang="ja-JP" altLang="en-US" sz="1800" dirty="0">
                <a:highlight>
                  <a:srgbClr val="FFFFFF"/>
                </a:highlight>
                <a:latin typeface="Roboto" panose="02000000000000000000" pitchFamily="2" charset="0"/>
              </a:rPr>
              <a:t>）</a:t>
            </a:r>
            <a:endParaRPr lang="en-US" altLang="ja-JP" sz="1800" dirty="0">
              <a:solidFill>
                <a:srgbClr val="212121"/>
              </a:solidFill>
              <a:highlight>
                <a:srgbClr val="FFFFFF"/>
              </a:highlight>
              <a:latin typeface="Roboto" panose="02000000000000000000" pitchFamily="2" charset="0"/>
            </a:endParaRPr>
          </a:p>
          <a:p>
            <a:pPr>
              <a:spcBef>
                <a:spcPts val="2400"/>
              </a:spcBef>
            </a:pPr>
            <a:r>
              <a:rPr lang="ja-JP" altLang="en-US" dirty="0">
                <a:solidFill>
                  <a:srgbClr val="212121"/>
                </a:solidFill>
                <a:highlight>
                  <a:srgbClr val="FFFFFF"/>
                </a:highlight>
                <a:latin typeface="Roboto" panose="02000000000000000000" pitchFamily="2" charset="0"/>
              </a:rPr>
              <a:t>運搬タスク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現場座標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目標座標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移動コスト</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p:txBody>
      </p:sp>
      <p:pic>
        <p:nvPicPr>
          <p:cNvPr id="6" name="図 5">
            <a:extLst>
              <a:ext uri="{FF2B5EF4-FFF2-40B4-BE49-F238E27FC236}">
                <a16:creationId xmlns:a16="http://schemas.microsoft.com/office/drawing/2014/main" id="{AFCF7E44-BDC7-4B1A-AD61-56B54F3BBEB8}"/>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352B88F6-B2A8-4762-890B-B271DE20F798}"/>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70DFB407-351F-4C3D-902B-8FF827D5C29D}"/>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34825F4-5C15-4E06-BF25-BA50265A96F0}"/>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4B261801-3E9C-40F7-BB8F-01285A1E1CA2}"/>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B851E2A8-E420-156C-1E11-E1E6F540EFD1}"/>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28E607DE-F9A9-67E2-693D-9A99EC471C1B}"/>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89AB6644-BAB8-E0E1-58D7-7A68F43DEC88}"/>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BC7AB489-20DD-3225-6AA6-01FF0F606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0048D2D0-713C-B9AA-446B-3D083C14A6BA}"/>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573BEE19-E24B-3F30-DF99-1F56B75610AA}"/>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B96E0A8B-F47C-4B2C-F11B-D94932BFA642}"/>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Tree>
    <p:extLst>
      <p:ext uri="{BB962C8B-B14F-4D97-AF65-F5344CB8AC3E}">
        <p14:creationId xmlns:p14="http://schemas.microsoft.com/office/powerpoint/2010/main" val="269755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73F1-DD93-BF93-6FAF-7EDA70C76616}"/>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9D6AE5F1-15C4-F34E-8CD8-5DB1896EAE3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シミュレーションの様子</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（故障なし）</a:t>
            </a:r>
          </a:p>
        </p:txBody>
      </p:sp>
      <p:sp>
        <p:nvSpPr>
          <p:cNvPr id="38" name="四角形: 角を丸くする 18">
            <a:extLst>
              <a:ext uri="{FF2B5EF4-FFF2-40B4-BE49-F238E27FC236}">
                <a16:creationId xmlns:a16="http://schemas.microsoft.com/office/drawing/2014/main" id="{C14F1E7B-A6F4-1118-8049-730769F66387}"/>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850A25E-0F61-0C4F-E4A6-9F4D191FC642}"/>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シミュレーション終了時になるべく多くのタスクが完了しているようにタスク割り当てを最適化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49B8233A-4EC3-48AD-AC96-B87330BC02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A8B59835-33C3-4509-B362-DE2263316B8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FDA1F25-6344-4272-9305-B7581D83B6AA}"/>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C8ECD2E-0768-46AF-8B3F-E810D7C61F3D}"/>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29DD52E-1D13-4392-8168-DF3857846F6A}"/>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1BEA341-BD34-48E6-9A57-9C680C63D2EC}"/>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97FC5725-16B8-4B36-9DC0-B2BAAED06A3C}"/>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C8F17D8E-5113-48D8-8AE2-C3C0E6831667}"/>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AACE31AD-2A0C-4B8F-97AB-3AF01DB1322F}"/>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F9091E7B-31A0-4D66-AD55-A4911EC42C25}"/>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8ABDB664-ABCF-4949-B1A3-B0FAE34A2FA0}"/>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CC959249-1357-450C-B6C0-5297C7CA48CD}"/>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D2FB2294-98B5-4C67-97E4-9458CA93801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E3E83F0-B87E-4D17-9FB2-EAE7411D464B}"/>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69D344E-277B-435A-B33F-883CFF5AC26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611A3D6F-6577-4B19-95A7-DD534107668D}"/>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AE363B03-E7A2-4873-A91B-A5CD634979AA}"/>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83DB4089-BAA8-4555-AB76-E772F38C68B0}"/>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15AA09F0-53B4-4254-8E10-21A58F0E7FBF}"/>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3C9F0826-2983-48C7-8D03-780EC76CD9C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B066E3B3-C163-4BB0-A3CF-0BA5E8867FE5}"/>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756CD8CB-BF35-49ED-B954-15068A29AE8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2C674665-EE74-446F-83DC-6639D9D1876F}"/>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B008DA1B-4A48-47A2-96B3-EA77B09E2914}"/>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037DFCB6-0D01-4A81-ABA9-30CC4C4D7C27}"/>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7EBF50C-B33D-4BE9-BB01-DF696D145BC6}"/>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2CC3811B-5749-47C0-A4DC-5106DF2CB0B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7AB0E333-16D3-43C2-80CB-1AE931B7CEB0}"/>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3D52CD83-88D9-4B1D-895C-9CF08883C97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67BBB8BA-F6BE-4FA4-9556-87EEE0651677}"/>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56A5FC3D-57F1-4DC2-8E33-F037F6ABE8F5}"/>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8D1A8685-824B-4B01-9D88-E6605AA80C6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60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608CD-16B3-4EBC-DF75-5B653E965159}"/>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1B102DEF-CC8B-04BC-23C3-D31FCABFAB5F}"/>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98400233-7B0F-47FB-ACA9-C9A4C82B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8AD5DE8-006D-BC0A-2118-C0CF141DEDC8}"/>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45568499-51A1-863A-7FB5-E60751444FD1}"/>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E3DA3638-2C11-4E19-FF35-E143A2253574}"/>
              </a:ext>
            </a:extLst>
          </p:cNvPr>
          <p:cNvGraphicFramePr>
            <a:graphicFrameLocks noGrp="1"/>
          </p:cNvGraphicFramePr>
          <p:nvPr>
            <p:extLst>
              <p:ext uri="{D42A27DB-BD31-4B8C-83A1-F6EECF244321}">
                <p14:modId xmlns:p14="http://schemas.microsoft.com/office/powerpoint/2010/main" val="544095649"/>
              </p:ext>
            </p:extLst>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DB1BD608-79F2-028A-AB1F-CB128791E4E2}"/>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F56BAC63-1EA8-AF9C-633C-C3F2C8F002E2}"/>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25BDB9AE-36CD-510C-504E-485B3BAED228}"/>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CC944E8-7ADE-E0E2-84C7-D7B2FD176E2C}"/>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44025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8B53F943-AD73-4F16-AE89-A50C953214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DCA90CEA-1B6B-BA92-A473-075AC55DEF7A}"/>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D91C3C3B-30DF-5A7D-145F-38F538F3EAC8}"/>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59DDB55C-079E-B517-A46F-4C544279FDA3}"/>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F2A5C506-917C-40D7-9FB1-2F726C60DF8B}"/>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2C98D375-7BBF-4688-B3EA-32445FA8F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73936383-BA56-A8BC-38FB-0A2F704120C7}"/>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BB20040B-BD8C-FFAF-FEE0-C1A7FCBB8FCE}"/>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4D9B0AB-97A5-CEE0-3A53-028C67751CCA}"/>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22A058C0-B943-91DF-6A57-F734A706BD8F}"/>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3FC177A4-AB61-E9D5-B781-10F6FEBD19AF}"/>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2D5B7857-774E-ECB0-2773-E356920DEE7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2F4DAC5B-83D7-4BBF-8D8C-5C4B61BD9E4A}"/>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3C129C-AC87-4A3F-BDF5-A5B20C7B29FC}"/>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68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995976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3DE3E-8142-99D0-33F9-8D8C47D7BC71}"/>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D92A78B3-B26F-E53E-81A9-2D314DD015A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その先の目標</a:t>
            </a:r>
            <a:br>
              <a:rPr lang="en-US" altLang="ja-JP" dirty="0">
                <a:latin typeface="ＭＳ Ｐゴシック" panose="020B0600070205080204" pitchFamily="50" charset="-128"/>
                <a:ea typeface="ＭＳ Ｐゴシック" panose="020B0600070205080204" pitchFamily="50" charset="-128"/>
              </a:rPr>
            </a:br>
            <a:r>
              <a:rPr lang="ja-JP" altLang="en-US" sz="2800" dirty="0">
                <a:solidFill>
                  <a:schemeClr val="tx2">
                    <a:lumMod val="75000"/>
                    <a:lumOff val="25000"/>
                  </a:schemeClr>
                </a:solidFill>
                <a:latin typeface="ＭＳ Ｐゴシック" panose="020B0600070205080204" pitchFamily="50" charset="-128"/>
                <a:ea typeface="ＭＳ Ｐゴシック" panose="020B0600070205080204" pitchFamily="50" charset="-128"/>
              </a:rPr>
              <a:t>シナリオ変数の最適化</a:t>
            </a:r>
          </a:p>
        </p:txBody>
      </p:sp>
      <p:sp>
        <p:nvSpPr>
          <p:cNvPr id="10" name="テキスト ボックス 9">
            <a:extLst>
              <a:ext uri="{FF2B5EF4-FFF2-40B4-BE49-F238E27FC236}">
                <a16:creationId xmlns:a16="http://schemas.microsoft.com/office/drawing/2014/main" id="{CC15A534-A5C5-25FD-9E28-DB5F3B8EBB44}"/>
              </a:ext>
            </a:extLst>
          </p:cNvPr>
          <p:cNvSpPr txBox="1"/>
          <p:nvPr/>
        </p:nvSpPr>
        <p:spPr>
          <a:xfrm>
            <a:off x="2362978" y="1815196"/>
            <a:ext cx="1883849" cy="461665"/>
          </a:xfrm>
          <a:prstGeom prst="rect">
            <a:avLst/>
          </a:prstGeom>
          <a:solidFill>
            <a:schemeClr val="bg2"/>
          </a:solidFill>
          <a:ln>
            <a:solidFill>
              <a:schemeClr val="tx1"/>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シナリオ変数</a:t>
            </a:r>
          </a:p>
        </p:txBody>
      </p:sp>
      <p:sp>
        <p:nvSpPr>
          <p:cNvPr id="11" name="四角形: 角を丸くする 10">
            <a:extLst>
              <a:ext uri="{FF2B5EF4-FFF2-40B4-BE49-F238E27FC236}">
                <a16:creationId xmlns:a16="http://schemas.microsoft.com/office/drawing/2014/main" id="{8D94D085-476F-6C91-738A-0D1D2A65BFD6}"/>
              </a:ext>
            </a:extLst>
          </p:cNvPr>
          <p:cNvSpPr/>
          <p:nvPr/>
        </p:nvSpPr>
        <p:spPr>
          <a:xfrm>
            <a:off x="842483" y="2708784"/>
            <a:ext cx="7798085" cy="4096567"/>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2794EE25-7B23-E595-3B12-50F7EA848DE0}"/>
              </a:ext>
            </a:extLst>
          </p:cNvPr>
          <p:cNvCxnSpPr>
            <a:cxnSpLocks/>
            <a:stCxn id="10" idx="3"/>
            <a:endCxn id="13" idx="1"/>
          </p:cNvCxnSpPr>
          <p:nvPr/>
        </p:nvCxnSpPr>
        <p:spPr>
          <a:xfrm flipV="1">
            <a:off x="4246827" y="2046027"/>
            <a:ext cx="400915" cy="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左大かっこ 12">
            <a:extLst>
              <a:ext uri="{FF2B5EF4-FFF2-40B4-BE49-F238E27FC236}">
                <a16:creationId xmlns:a16="http://schemas.microsoft.com/office/drawing/2014/main" id="{919F2EDD-4221-1EC4-6C6B-415652353AB7}"/>
              </a:ext>
            </a:extLst>
          </p:cNvPr>
          <p:cNvSpPr/>
          <p:nvPr/>
        </p:nvSpPr>
        <p:spPr>
          <a:xfrm>
            <a:off x="4647742" y="1488027"/>
            <a:ext cx="93783" cy="1116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6BFE80D-CE1F-3E31-13C2-E809461A4857}"/>
              </a:ext>
            </a:extLst>
          </p:cNvPr>
          <p:cNvSpPr txBox="1"/>
          <p:nvPr/>
        </p:nvSpPr>
        <p:spPr>
          <a:xfrm>
            <a:off x="4741525" y="1538329"/>
            <a:ext cx="2384001"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月面に運搬する　　モジュールの内訳</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充電施設の配置</a:t>
            </a:r>
            <a:endParaRPr kumimoji="1" lang="en-US" altLang="ja-JP" dirty="0">
              <a:latin typeface="ＭＳ Ｐゴシック" panose="020B0600070205080204" pitchFamily="50" charset="-128"/>
              <a:ea typeface="ＭＳ Ｐゴシック" panose="020B0600070205080204" pitchFamily="50" charset="-128"/>
            </a:endParaRPr>
          </a:p>
        </p:txBody>
      </p:sp>
      <p:pic>
        <p:nvPicPr>
          <p:cNvPr id="107" name="図 106">
            <a:extLst>
              <a:ext uri="{FF2B5EF4-FFF2-40B4-BE49-F238E27FC236}">
                <a16:creationId xmlns:a16="http://schemas.microsoft.com/office/drawing/2014/main" id="{F0F109DF-1B7B-9B28-76C5-D81DCBA3C456}"/>
              </a:ext>
            </a:extLst>
          </p:cNvPr>
          <p:cNvPicPr>
            <a:picLocks noChangeAspect="1"/>
          </p:cNvPicPr>
          <p:nvPr/>
        </p:nvPicPr>
        <p:blipFill>
          <a:blip r:embed="rId2"/>
          <a:stretch>
            <a:fillRect/>
          </a:stretch>
        </p:blipFill>
        <p:spPr>
          <a:xfrm>
            <a:off x="1534607" y="2933421"/>
            <a:ext cx="6917270" cy="3871930"/>
          </a:xfrm>
          <a:prstGeom prst="rect">
            <a:avLst/>
          </a:prstGeom>
        </p:spPr>
      </p:pic>
    </p:spTree>
    <p:extLst>
      <p:ext uri="{BB962C8B-B14F-4D97-AF65-F5344CB8AC3E}">
        <p14:creationId xmlns:p14="http://schemas.microsoft.com/office/powerpoint/2010/main" val="386414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7667AC45-3A9A-5AA9-DC58-C391629CB033}"/>
              </a:ext>
            </a:extLst>
          </p:cNvPr>
          <p:cNvGraphicFramePr>
            <a:graphicFrameLocks noGrp="1"/>
          </p:cNvGraphicFramePr>
          <p:nvPr>
            <p:extLst>
              <p:ext uri="{D42A27DB-BD31-4B8C-83A1-F6EECF244321}">
                <p14:modId xmlns:p14="http://schemas.microsoft.com/office/powerpoint/2010/main" val="3969321497"/>
              </p:ext>
            </p:extLst>
          </p:nvPr>
        </p:nvGraphicFramePr>
        <p:xfrm>
          <a:off x="0" y="1150706"/>
          <a:ext cx="9143994" cy="4613094"/>
        </p:xfrm>
        <a:graphic>
          <a:graphicData uri="http://schemas.openxmlformats.org/drawingml/2006/table">
            <a:tbl>
              <a:tblPr>
                <a:tableStyleId>{5C22544A-7EE6-4342-B048-85BDC9FD1C3A}</a:tableStyleId>
              </a:tblPr>
              <a:tblGrid>
                <a:gridCol w="537882">
                  <a:extLst>
                    <a:ext uri="{9D8B030D-6E8A-4147-A177-3AD203B41FA5}">
                      <a16:colId xmlns:a16="http://schemas.microsoft.com/office/drawing/2014/main" val="1462188708"/>
                    </a:ext>
                  </a:extLst>
                </a:gridCol>
                <a:gridCol w="537882">
                  <a:extLst>
                    <a:ext uri="{9D8B030D-6E8A-4147-A177-3AD203B41FA5}">
                      <a16:colId xmlns:a16="http://schemas.microsoft.com/office/drawing/2014/main" val="735183646"/>
                    </a:ext>
                  </a:extLst>
                </a:gridCol>
                <a:gridCol w="537882">
                  <a:extLst>
                    <a:ext uri="{9D8B030D-6E8A-4147-A177-3AD203B41FA5}">
                      <a16:colId xmlns:a16="http://schemas.microsoft.com/office/drawing/2014/main" val="1621406677"/>
                    </a:ext>
                  </a:extLst>
                </a:gridCol>
                <a:gridCol w="537882">
                  <a:extLst>
                    <a:ext uri="{9D8B030D-6E8A-4147-A177-3AD203B41FA5}">
                      <a16:colId xmlns:a16="http://schemas.microsoft.com/office/drawing/2014/main" val="3769395281"/>
                    </a:ext>
                  </a:extLst>
                </a:gridCol>
                <a:gridCol w="537882">
                  <a:extLst>
                    <a:ext uri="{9D8B030D-6E8A-4147-A177-3AD203B41FA5}">
                      <a16:colId xmlns:a16="http://schemas.microsoft.com/office/drawing/2014/main" val="2988552599"/>
                    </a:ext>
                  </a:extLst>
                </a:gridCol>
                <a:gridCol w="537882">
                  <a:extLst>
                    <a:ext uri="{9D8B030D-6E8A-4147-A177-3AD203B41FA5}">
                      <a16:colId xmlns:a16="http://schemas.microsoft.com/office/drawing/2014/main" val="2259880547"/>
                    </a:ext>
                  </a:extLst>
                </a:gridCol>
                <a:gridCol w="687162">
                  <a:extLst>
                    <a:ext uri="{9D8B030D-6E8A-4147-A177-3AD203B41FA5}">
                      <a16:colId xmlns:a16="http://schemas.microsoft.com/office/drawing/2014/main" val="2821552941"/>
                    </a:ext>
                  </a:extLst>
                </a:gridCol>
                <a:gridCol w="565079">
                  <a:extLst>
                    <a:ext uri="{9D8B030D-6E8A-4147-A177-3AD203B41FA5}">
                      <a16:colId xmlns:a16="http://schemas.microsoft.com/office/drawing/2014/main" val="3878925970"/>
                    </a:ext>
                  </a:extLst>
                </a:gridCol>
                <a:gridCol w="472611">
                  <a:extLst>
                    <a:ext uri="{9D8B030D-6E8A-4147-A177-3AD203B41FA5}">
                      <a16:colId xmlns:a16="http://schemas.microsoft.com/office/drawing/2014/main" val="2056820542"/>
                    </a:ext>
                  </a:extLst>
                </a:gridCol>
                <a:gridCol w="426676">
                  <a:extLst>
                    <a:ext uri="{9D8B030D-6E8A-4147-A177-3AD203B41FA5}">
                      <a16:colId xmlns:a16="http://schemas.microsoft.com/office/drawing/2014/main" val="3092823947"/>
                    </a:ext>
                  </a:extLst>
                </a:gridCol>
                <a:gridCol w="611014">
                  <a:extLst>
                    <a:ext uri="{9D8B030D-6E8A-4147-A177-3AD203B41FA5}">
                      <a16:colId xmlns:a16="http://schemas.microsoft.com/office/drawing/2014/main" val="2382187602"/>
                    </a:ext>
                  </a:extLst>
                </a:gridCol>
                <a:gridCol w="464750">
                  <a:extLst>
                    <a:ext uri="{9D8B030D-6E8A-4147-A177-3AD203B41FA5}">
                      <a16:colId xmlns:a16="http://schemas.microsoft.com/office/drawing/2014/main" val="1941469900"/>
                    </a:ext>
                  </a:extLst>
                </a:gridCol>
                <a:gridCol w="537882">
                  <a:extLst>
                    <a:ext uri="{9D8B030D-6E8A-4147-A177-3AD203B41FA5}">
                      <a16:colId xmlns:a16="http://schemas.microsoft.com/office/drawing/2014/main" val="2993909628"/>
                    </a:ext>
                  </a:extLst>
                </a:gridCol>
                <a:gridCol w="537882">
                  <a:extLst>
                    <a:ext uri="{9D8B030D-6E8A-4147-A177-3AD203B41FA5}">
                      <a16:colId xmlns:a16="http://schemas.microsoft.com/office/drawing/2014/main" val="144146868"/>
                    </a:ext>
                  </a:extLst>
                </a:gridCol>
                <a:gridCol w="537882">
                  <a:extLst>
                    <a:ext uri="{9D8B030D-6E8A-4147-A177-3AD203B41FA5}">
                      <a16:colId xmlns:a16="http://schemas.microsoft.com/office/drawing/2014/main" val="576194863"/>
                    </a:ext>
                  </a:extLst>
                </a:gridCol>
                <a:gridCol w="537882">
                  <a:extLst>
                    <a:ext uri="{9D8B030D-6E8A-4147-A177-3AD203B41FA5}">
                      <a16:colId xmlns:a16="http://schemas.microsoft.com/office/drawing/2014/main" val="3855342332"/>
                    </a:ext>
                  </a:extLst>
                </a:gridCol>
                <a:gridCol w="537882">
                  <a:extLst>
                    <a:ext uri="{9D8B030D-6E8A-4147-A177-3AD203B41FA5}">
                      <a16:colId xmlns:a16="http://schemas.microsoft.com/office/drawing/2014/main" val="1744168959"/>
                    </a:ext>
                  </a:extLst>
                </a:gridCol>
              </a:tblGrid>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977862006"/>
                  </a:ext>
                </a:extLst>
              </a:tr>
              <a:tr h="238477">
                <a:tc>
                  <a:txBody>
                    <a:bodyPr/>
                    <a:lstStyle/>
                    <a:p>
                      <a:pPr algn="l" fontAlgn="ctr"/>
                      <a:r>
                        <a:rPr lang="en-US" sz="1000" u="none" strike="noStrike" dirty="0">
                          <a:effectLst/>
                        </a:rPr>
                        <a:t>transport</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573615069"/>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5</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max_num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0977429"/>
                  </a:ext>
                </a:extLst>
              </a:tr>
              <a:tr h="238477">
                <a:tc>
                  <a:txBody>
                    <a:bodyPr/>
                    <a:lstStyle/>
                    <a:p>
                      <a:pPr algn="l" fontAlgn="ctr"/>
                      <a:r>
                        <a:rPr lang="en-US" sz="1000" u="none" strike="noStrike">
                          <a:effectLst/>
                        </a:rPr>
                        <a:t>mobility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127903578"/>
                  </a:ext>
                </a:extLst>
              </a:tr>
              <a:tr h="238477">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67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73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87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93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41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5381308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Init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Max</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41599049"/>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l" fontAlgn="ctr"/>
                      <a:r>
                        <a:rPr lang="ja-JP" altLang="en-US" sz="1000" u="none" strike="noStrike" dirty="0">
                          <a:effectLst/>
                        </a:rPr>
                        <a:t>インフレータブル構造物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2">
                  <a:txBody>
                    <a:bodyPr/>
                    <a:lstStyle/>
                    <a:p>
                      <a:pPr algn="l" fontAlgn="ctr"/>
                      <a:r>
                        <a:rPr lang="ja-JP" altLang="en-US" sz="1000" u="none" strike="noStrike">
                          <a:effectLst/>
                        </a:rPr>
                        <a:t>太陽光発電パネル</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通信設備</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　</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11499496"/>
                  </a:ext>
                </a:extLst>
              </a:tr>
              <a:tr h="345313">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展開準備</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展開補助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電源ライン</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組立て</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88456059"/>
                  </a:ext>
                </a:extLst>
              </a:tr>
              <a:tr h="238477">
                <a:tc>
                  <a:txBody>
                    <a:bodyPr/>
                    <a:lstStyle/>
                    <a:p>
                      <a:pPr algn="l" fontAlgn="ctr"/>
                      <a:r>
                        <a:rPr lang="en-US" sz="1000" u="none" strike="noStrike">
                          <a:effectLst/>
                        </a:rPr>
                        <a:t>transport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12</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527621033"/>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317784237"/>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0.5</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0.8</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495522893"/>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1906319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449554"/>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TWSH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TWDH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Total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113774"/>
                  </a:ext>
                </a:extLst>
              </a:tr>
              <a:tr h="238477">
                <a:tc>
                  <a:txBody>
                    <a:bodyPr/>
                    <a:lstStyle/>
                    <a:p>
                      <a:pPr algn="l" fontAlgn="ctr"/>
                      <a:r>
                        <a:rPr lang="en-US" sz="1000" u="none" strike="noStrike">
                          <a:effectLst/>
                        </a:rPr>
                        <a:t>Body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0376346"/>
                  </a:ext>
                </a:extLst>
              </a:tr>
              <a:tr h="238477">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93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048465"/>
                  </a:ext>
                </a:extLst>
              </a:tr>
              <a:tr h="238477">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3175348"/>
                  </a:ext>
                </a:extLst>
              </a:tr>
              <a:tr h="238477">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58764074"/>
                  </a:ext>
                </a:extLst>
              </a:tr>
            </a:tbl>
          </a:graphicData>
        </a:graphic>
      </p:graphicFrame>
    </p:spTree>
    <p:extLst>
      <p:ext uri="{BB962C8B-B14F-4D97-AF65-F5344CB8AC3E}">
        <p14:creationId xmlns:p14="http://schemas.microsoft.com/office/powerpoint/2010/main" val="309590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212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F36AC-809B-4339-B099-BE9E51131E3F}"/>
              </a:ext>
            </a:extLst>
          </p:cNvPr>
          <p:cNvSpPr>
            <a:spLocks noGrp="1"/>
          </p:cNvSpPr>
          <p:nvPr>
            <p:ph type="title"/>
          </p:nvPr>
        </p:nvSpPr>
        <p:spPr/>
        <p:txBody>
          <a:bodyPr/>
          <a:lstStyle/>
          <a:p>
            <a:r>
              <a:rPr kumimoji="1" lang="ja-JP" altLang="en-US" dirty="0"/>
              <a:t>フェーズ制御</a:t>
            </a:r>
          </a:p>
        </p:txBody>
      </p:sp>
      <p:graphicFrame>
        <p:nvGraphicFramePr>
          <p:cNvPr id="7" name="コンテンツ プレースホルダー 3">
            <a:extLst>
              <a:ext uri="{FF2B5EF4-FFF2-40B4-BE49-F238E27FC236}">
                <a16:creationId xmlns:a16="http://schemas.microsoft.com/office/drawing/2014/main" id="{DF9F07D9-C4AF-43B8-B4DD-387E429BBE53}"/>
              </a:ext>
            </a:extLst>
          </p:cNvPr>
          <p:cNvGraphicFramePr>
            <a:graphicFrameLocks noGrp="1"/>
          </p:cNvGraphicFramePr>
          <p:nvPr>
            <p:extLst>
              <p:ext uri="{D42A27DB-BD31-4B8C-83A1-F6EECF244321}">
                <p14:modId xmlns:p14="http://schemas.microsoft.com/office/powerpoint/2010/main" val="2344852394"/>
              </p:ext>
            </p:extLst>
          </p:nvPr>
        </p:nvGraphicFramePr>
        <p:xfrm>
          <a:off x="571971" y="1346177"/>
          <a:ext cx="8005565" cy="3296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直線矢印コネクタ 7">
            <a:extLst>
              <a:ext uri="{FF2B5EF4-FFF2-40B4-BE49-F238E27FC236}">
                <a16:creationId xmlns:a16="http://schemas.microsoft.com/office/drawing/2014/main" id="{AB42935C-BA39-4178-B854-311050FA6A72}"/>
              </a:ext>
            </a:extLst>
          </p:cNvPr>
          <p:cNvCxnSpPr>
            <a:cxnSpLocks/>
          </p:cNvCxnSpPr>
          <p:nvPr/>
        </p:nvCxnSpPr>
        <p:spPr>
          <a:xfrm>
            <a:off x="625259" y="2052178"/>
            <a:ext cx="7898989"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3244BE7-7DA9-4929-BC3B-D059C18ED56D}"/>
              </a:ext>
            </a:extLst>
          </p:cNvPr>
          <p:cNvSpPr txBox="1"/>
          <p:nvPr/>
        </p:nvSpPr>
        <p:spPr>
          <a:xfrm>
            <a:off x="4096874" y="1729012"/>
            <a:ext cx="955758" cy="646331"/>
          </a:xfrm>
          <a:prstGeom prst="rect">
            <a:avLst/>
          </a:prstGeom>
          <a:solidFill>
            <a:schemeClr val="bg1"/>
          </a:solidFill>
          <a:ln>
            <a:solidFill>
              <a:schemeClr val="accent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dirty="0">
                <a:latin typeface="Meiryo UI" panose="020B0604030504040204" pitchFamily="50" charset="-128"/>
                <a:ea typeface="Meiryo UI" panose="020B0604030504040204" pitchFamily="50" charset="-128"/>
              </a:rPr>
              <a:t>全タスク</a:t>
            </a:r>
            <a:r>
              <a:rPr kumimoji="1" lang="en-US" altLang="ja-JP" dirty="0">
                <a:latin typeface="Meiryo UI" panose="020B0604030504040204" pitchFamily="50" charset="-128"/>
                <a:ea typeface="Meiryo UI" panose="020B0604030504040204" pitchFamily="50" charset="-128"/>
              </a:rPr>
              <a:t>(30h)</a:t>
            </a:r>
            <a:endParaRPr kumimoji="1" lang="ja-JP" altLang="en-US"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58F25FC5-B800-4CBD-B5CF-552B299B5104}"/>
              </a:ext>
            </a:extLst>
          </p:cNvPr>
          <p:cNvSpPr/>
          <p:nvPr/>
        </p:nvSpPr>
        <p:spPr>
          <a:xfrm>
            <a:off x="304871" y="3772809"/>
            <a:ext cx="8534258" cy="1739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Clr>
                <a:schemeClr val="bg1"/>
              </a:buClr>
              <a:buFont typeface="Wingdings" panose="05000000000000000000" pitchFamily="2" charset="2"/>
              <a:buChar char="Ø"/>
            </a:pPr>
            <a:r>
              <a:rPr lang="ja-JP" altLang="en-US" sz="2400" dirty="0"/>
              <a:t>作業時間が長時間に及ぶため、状況に応じて最適なロボット配分を変更する必要がある。</a:t>
            </a:r>
            <a:endParaRPr kumimoji="1" lang="en-US" altLang="ja-JP" sz="2400" dirty="0"/>
          </a:p>
          <a:p>
            <a:pPr marL="285750" indent="-285750">
              <a:buClr>
                <a:schemeClr val="bg1"/>
              </a:buClr>
              <a:buFont typeface="Wingdings" panose="05000000000000000000" pitchFamily="2" charset="2"/>
              <a:buChar char="Ø"/>
            </a:pPr>
            <a:r>
              <a:rPr lang="ja-JP" altLang="en-US" sz="2400" dirty="0"/>
              <a:t>フェーズごとに「最適化の目的」が異なり、それぞれの段階で </a:t>
            </a:r>
            <a:r>
              <a:rPr lang="ja-JP" altLang="en-US" sz="2400" b="1" dirty="0">
                <a:solidFill>
                  <a:srgbClr val="0070C0"/>
                </a:solidFill>
              </a:rPr>
              <a:t>トレードオフの関係</a:t>
            </a:r>
            <a:r>
              <a:rPr lang="ja-JP" altLang="en-US" sz="2400" dirty="0">
                <a:solidFill>
                  <a:srgbClr val="0070C0"/>
                </a:solidFill>
              </a:rPr>
              <a:t> </a:t>
            </a:r>
            <a:r>
              <a:rPr lang="ja-JP" altLang="en-US" sz="2400" dirty="0"/>
              <a:t>が発生する。</a:t>
            </a:r>
            <a:endParaRPr kumimoji="1" lang="ja-JP" altLang="en-US" sz="2400" dirty="0"/>
          </a:p>
        </p:txBody>
      </p:sp>
    </p:spTree>
    <p:extLst>
      <p:ext uri="{BB962C8B-B14F-4D97-AF65-F5344CB8AC3E}">
        <p14:creationId xmlns:p14="http://schemas.microsoft.com/office/powerpoint/2010/main" val="175630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シミュレーション実行フロー</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最良の</a:t>
            </a: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6" name="フローチャート: 処理 35">
            <a:extLst>
              <a:ext uri="{FF2B5EF4-FFF2-40B4-BE49-F238E27FC236}">
                <a16:creationId xmlns:a16="http://schemas.microsoft.com/office/drawing/2014/main" id="{557805C0-6487-4CCC-B39F-50BE0A6EAE10}"/>
              </a:ext>
            </a:extLst>
          </p:cNvPr>
          <p:cNvSpPr/>
          <p:nvPr/>
        </p:nvSpPr>
        <p:spPr>
          <a:xfrm>
            <a:off x="4381638" y="4211387"/>
            <a:ext cx="210561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タスク優先順位の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cxnSp>
        <p:nvCxnSpPr>
          <p:cNvPr id="37" name="直線矢印コネクタ 36">
            <a:extLst>
              <a:ext uri="{FF2B5EF4-FFF2-40B4-BE49-F238E27FC236}">
                <a16:creationId xmlns:a16="http://schemas.microsoft.com/office/drawing/2014/main" id="{3C5F5344-7A56-42D5-B77C-D4158FFBBCE5}"/>
              </a:ext>
            </a:extLst>
          </p:cNvPr>
          <p:cNvCxnSpPr>
            <a:cxnSpLocks/>
            <a:stCxn id="36" idx="1"/>
            <a:endCxn id="31" idx="3"/>
          </p:cNvCxnSpPr>
          <p:nvPr/>
        </p:nvCxnSpPr>
        <p:spPr>
          <a:xfrm flipH="1">
            <a:off x="3020601" y="4517711"/>
            <a:ext cx="13610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341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最適化を行う場合</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0" name="フローチャート: 処理 29">
            <a:extLst>
              <a:ext uri="{FF2B5EF4-FFF2-40B4-BE49-F238E27FC236}">
                <a16:creationId xmlns:a16="http://schemas.microsoft.com/office/drawing/2014/main" id="{E4E6A0DD-8FBB-3349-4A77-947750638606}"/>
              </a:ext>
            </a:extLst>
          </p:cNvPr>
          <p:cNvSpPr/>
          <p:nvPr/>
        </p:nvSpPr>
        <p:spPr>
          <a:xfrm>
            <a:off x="6272608" y="2913395"/>
            <a:ext cx="255826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最適化アルゴリズム</a:t>
            </a: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コネクタ: カギ線 39">
            <a:extLst>
              <a:ext uri="{FF2B5EF4-FFF2-40B4-BE49-F238E27FC236}">
                <a16:creationId xmlns:a16="http://schemas.microsoft.com/office/drawing/2014/main" id="{E05FBD61-51B6-A289-5F51-95859F3F52E0}"/>
              </a:ext>
            </a:extLst>
          </p:cNvPr>
          <p:cNvCxnSpPr>
            <a:stCxn id="31" idx="2"/>
            <a:endCxn id="30" idx="2"/>
          </p:cNvCxnSpPr>
          <p:nvPr/>
        </p:nvCxnSpPr>
        <p:spPr>
          <a:xfrm rot="5400000" flipH="1" flipV="1">
            <a:off x="4164564" y="1436858"/>
            <a:ext cx="1297992" cy="5476362"/>
          </a:xfrm>
          <a:prstGeom prst="bentConnector3">
            <a:avLst>
              <a:gd name="adj1" fmla="val -17612"/>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19" name="コネクタ: カギ線 18">
            <a:extLst>
              <a:ext uri="{FF2B5EF4-FFF2-40B4-BE49-F238E27FC236}">
                <a16:creationId xmlns:a16="http://schemas.microsoft.com/office/drawing/2014/main" id="{2F88867C-C0B5-4764-AC2A-F6E9E6341DFC}"/>
              </a:ext>
            </a:extLst>
          </p:cNvPr>
          <p:cNvCxnSpPr>
            <a:cxnSpLocks/>
            <a:stCxn id="30" idx="1"/>
            <a:endCxn id="31" idx="3"/>
          </p:cNvCxnSpPr>
          <p:nvPr/>
        </p:nvCxnSpPr>
        <p:spPr>
          <a:xfrm rot="10800000" flipV="1">
            <a:off x="3020602" y="3219719"/>
            <a:ext cx="3252007" cy="1297992"/>
          </a:xfrm>
          <a:prstGeom prst="bentConnector3">
            <a:avLst>
              <a:gd name="adj1" fmla="val 17409"/>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3F155A48-B0F4-6997-4FEF-F9D68FDF476A}"/>
              </a:ext>
            </a:extLst>
          </p:cNvPr>
          <p:cNvSpPr txBox="1"/>
          <p:nvPr/>
        </p:nvSpPr>
        <p:spPr>
          <a:xfrm>
            <a:off x="3902586" y="4047002"/>
            <a:ext cx="1107996" cy="646331"/>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タスク</a:t>
            </a:r>
            <a:endParaRPr kumimoji="1" lang="en-US" altLang="ja-JP" dirty="0">
              <a:latin typeface="ＭＳ Ｐゴシック" panose="020B0600070205080204" pitchFamily="50" charset="-128"/>
              <a:ea typeface="ＭＳ Ｐゴシック" panose="020B0600070205080204" pitchFamily="50" charset="-128"/>
            </a:endParaRPr>
          </a:p>
          <a:p>
            <a:r>
              <a:rPr kumimoji="1" lang="ja-JP" altLang="en-US" dirty="0">
                <a:latin typeface="ＭＳ Ｐゴシック" panose="020B0600070205080204" pitchFamily="50" charset="-128"/>
                <a:ea typeface="ＭＳ Ｐゴシック" panose="020B0600070205080204" pitchFamily="50" charset="-128"/>
              </a:rPr>
              <a:t>優先順位</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49" name="テキスト ボックス 48">
            <a:extLst>
              <a:ext uri="{FF2B5EF4-FFF2-40B4-BE49-F238E27FC236}">
                <a16:creationId xmlns:a16="http://schemas.microsoft.com/office/drawing/2014/main" id="{C667EB95-C88C-826B-F74B-DAC553F08A82}"/>
              </a:ext>
            </a:extLst>
          </p:cNvPr>
          <p:cNvSpPr txBox="1"/>
          <p:nvPr/>
        </p:nvSpPr>
        <p:spPr>
          <a:xfrm>
            <a:off x="4187951" y="4844959"/>
            <a:ext cx="2164375" cy="369332"/>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シミュレーション結果</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最良の</a:t>
            </a: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5592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四角形: 角を丸くする 1047">
            <a:extLst>
              <a:ext uri="{FF2B5EF4-FFF2-40B4-BE49-F238E27FC236}">
                <a16:creationId xmlns:a16="http://schemas.microsoft.com/office/drawing/2014/main" id="{0CF96722-BE80-46EC-AE51-3D4F9B811BA9}"/>
              </a:ext>
            </a:extLst>
          </p:cNvPr>
          <p:cNvSpPr/>
          <p:nvPr/>
        </p:nvSpPr>
        <p:spPr>
          <a:xfrm>
            <a:off x="197426" y="1336335"/>
            <a:ext cx="4300089" cy="213541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C9EC7E52-DAA1-438A-A531-52FA1658A21A}"/>
              </a:ext>
            </a:extLst>
          </p:cNvPr>
          <p:cNvSpPr/>
          <p:nvPr/>
        </p:nvSpPr>
        <p:spPr>
          <a:xfrm>
            <a:off x="2940627" y="1960728"/>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1026" name="Picture 2" descr="書類・ドキュメントのアイコン04 | フリーのアイコンイラスト素材 icon-pit">
            <a:extLst>
              <a:ext uri="{FF2B5EF4-FFF2-40B4-BE49-F238E27FC236}">
                <a16:creationId xmlns:a16="http://schemas.microsoft.com/office/drawing/2014/main" id="{8DC51CB6-818F-4D58-B6CE-8F89F7AB1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99" y="1420402"/>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9E5CFFC-36D5-49DF-9D93-757E6CF6D329}"/>
              </a:ext>
            </a:extLst>
          </p:cNvPr>
          <p:cNvSpPr txBox="1"/>
          <p:nvPr/>
        </p:nvSpPr>
        <p:spPr>
          <a:xfrm>
            <a:off x="1617518" y="2025444"/>
            <a:ext cx="1211742" cy="369332"/>
          </a:xfrm>
          <a:prstGeom prst="rect">
            <a:avLst/>
          </a:prstGeom>
          <a:noFill/>
        </p:spPr>
        <p:txBody>
          <a:bodyPr wrap="none" rtlCol="0">
            <a:spAutoFit/>
          </a:bodyPr>
          <a:lstStyle/>
          <a:p>
            <a:r>
              <a:rPr kumimoji="1" lang="en-US" altLang="ja-JP" dirty="0" err="1"/>
              <a:t>Task.config</a:t>
            </a:r>
            <a:endParaRPr kumimoji="1" lang="ja-JP" altLang="en-US" dirty="0"/>
          </a:p>
        </p:txBody>
      </p:sp>
      <p:pic>
        <p:nvPicPr>
          <p:cNvPr id="8" name="Picture 2" descr="書類・ドキュメントのアイコン04 | フリーのアイコンイラスト素材 icon-pit">
            <a:extLst>
              <a:ext uri="{FF2B5EF4-FFF2-40B4-BE49-F238E27FC236}">
                <a16:creationId xmlns:a16="http://schemas.microsoft.com/office/drawing/2014/main" id="{B33557A9-BAD3-463D-ADC7-8E663FBE0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0" y="235059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C3918E-422B-4165-9019-D43CE4779CD7}"/>
              </a:ext>
            </a:extLst>
          </p:cNvPr>
          <p:cNvSpPr txBox="1"/>
          <p:nvPr/>
        </p:nvSpPr>
        <p:spPr>
          <a:xfrm>
            <a:off x="734289" y="2955637"/>
            <a:ext cx="2404376" cy="369332"/>
          </a:xfrm>
          <a:prstGeom prst="rect">
            <a:avLst/>
          </a:prstGeom>
          <a:noFill/>
        </p:spPr>
        <p:txBody>
          <a:bodyPr wrap="none" rtlCol="0">
            <a:spAutoFit/>
          </a:bodyPr>
          <a:lstStyle/>
          <a:p>
            <a:r>
              <a:rPr lang="en-US" altLang="ja-JP" dirty="0"/>
              <a:t>Task-</a:t>
            </a:r>
            <a:r>
              <a:rPr lang="en-US" altLang="ja-JP" dirty="0" err="1"/>
              <a:t>dependency</a:t>
            </a:r>
            <a:r>
              <a:rPr kumimoji="1" lang="en-US" altLang="ja-JP" dirty="0" err="1"/>
              <a:t>.config</a:t>
            </a:r>
            <a:endParaRPr kumimoji="1" lang="en-US" altLang="ja-JP" dirty="0"/>
          </a:p>
        </p:txBody>
      </p:sp>
      <p:cxnSp>
        <p:nvCxnSpPr>
          <p:cNvPr id="10" name="コネクタ: 曲線 9">
            <a:extLst>
              <a:ext uri="{FF2B5EF4-FFF2-40B4-BE49-F238E27FC236}">
                <a16:creationId xmlns:a16="http://schemas.microsoft.com/office/drawing/2014/main" id="{61BC5B41-9FA0-498E-8D49-C37D6C13479B}"/>
              </a:ext>
            </a:extLst>
          </p:cNvPr>
          <p:cNvCxnSpPr>
            <a:stCxn id="1026" idx="3"/>
            <a:endCxn id="4" idx="0"/>
          </p:cNvCxnSpPr>
          <p:nvPr/>
        </p:nvCxnSpPr>
        <p:spPr>
          <a:xfrm>
            <a:off x="2088307" y="1815256"/>
            <a:ext cx="1273152" cy="14547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コネクタ: 曲線 11">
            <a:extLst>
              <a:ext uri="{FF2B5EF4-FFF2-40B4-BE49-F238E27FC236}">
                <a16:creationId xmlns:a16="http://schemas.microsoft.com/office/drawing/2014/main" id="{3CAB7EAD-BDA1-42F3-81DE-D75A56753780}"/>
              </a:ext>
            </a:extLst>
          </p:cNvPr>
          <p:cNvCxnSpPr>
            <a:cxnSpLocks/>
            <a:stCxn id="8" idx="3"/>
            <a:endCxn id="4" idx="2"/>
          </p:cNvCxnSpPr>
          <p:nvPr/>
        </p:nvCxnSpPr>
        <p:spPr>
          <a:xfrm flipV="1">
            <a:off x="1205078" y="2459491"/>
            <a:ext cx="2156381" cy="28595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四角形: 角を丸くする 14">
            <a:extLst>
              <a:ext uri="{FF2B5EF4-FFF2-40B4-BE49-F238E27FC236}">
                <a16:creationId xmlns:a16="http://schemas.microsoft.com/office/drawing/2014/main" id="{98907BCD-8F5A-47DD-90D4-99987956D2E8}"/>
              </a:ext>
            </a:extLst>
          </p:cNvPr>
          <p:cNvSpPr/>
          <p:nvPr/>
        </p:nvSpPr>
        <p:spPr>
          <a:xfrm>
            <a:off x="2940627" y="4736944"/>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6AA54722-0FC8-4D7A-8558-923B72FD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6" y="419661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406F7A2C-66E4-4CBE-986D-C05ABD91816F}"/>
              </a:ext>
            </a:extLst>
          </p:cNvPr>
          <p:cNvSpPr txBox="1"/>
          <p:nvPr/>
        </p:nvSpPr>
        <p:spPr>
          <a:xfrm>
            <a:off x="237046" y="4887281"/>
            <a:ext cx="2032864" cy="369332"/>
          </a:xfrm>
          <a:prstGeom prst="rect">
            <a:avLst/>
          </a:prstGeom>
          <a:noFill/>
        </p:spPr>
        <p:txBody>
          <a:bodyPr wrap="none" rtlCol="0">
            <a:spAutoFit/>
          </a:bodyPr>
          <a:lstStyle/>
          <a:p>
            <a:r>
              <a:rPr kumimoji="1" lang="en-US" altLang="ja-JP" dirty="0"/>
              <a:t>Module-</a:t>
            </a:r>
            <a:r>
              <a:rPr kumimoji="1" lang="en-US" altLang="ja-JP" dirty="0" err="1"/>
              <a:t>type.config</a:t>
            </a:r>
            <a:endParaRPr kumimoji="1" lang="ja-JP" altLang="en-US" dirty="0"/>
          </a:p>
        </p:txBody>
      </p:sp>
      <p:pic>
        <p:nvPicPr>
          <p:cNvPr id="18" name="Picture 2" descr="書類・ドキュメントのアイコン04 | フリーのアイコンイラスト素材 icon-pit">
            <a:extLst>
              <a:ext uri="{FF2B5EF4-FFF2-40B4-BE49-F238E27FC236}">
                <a16:creationId xmlns:a16="http://schemas.microsoft.com/office/drawing/2014/main" id="{6289FFC0-2911-4589-80E8-81B89DA2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8" y="5479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37EA6626-E96E-4614-B3A5-435242D9A37C}"/>
              </a:ext>
            </a:extLst>
          </p:cNvPr>
          <p:cNvSpPr txBox="1"/>
          <p:nvPr/>
        </p:nvSpPr>
        <p:spPr>
          <a:xfrm>
            <a:off x="928257" y="6084055"/>
            <a:ext cx="1543949" cy="369332"/>
          </a:xfrm>
          <a:prstGeom prst="rect">
            <a:avLst/>
          </a:prstGeom>
          <a:noFill/>
        </p:spPr>
        <p:txBody>
          <a:bodyPr wrap="none" rtlCol="0">
            <a:spAutoFit/>
          </a:bodyPr>
          <a:lstStyle/>
          <a:p>
            <a:r>
              <a:rPr kumimoji="1" lang="en-US" altLang="ja-JP" dirty="0" err="1"/>
              <a:t>Module.config</a:t>
            </a:r>
            <a:endParaRPr kumimoji="1" lang="en-US" altLang="ja-JP" dirty="0"/>
          </a:p>
        </p:txBody>
      </p:sp>
      <p:cxnSp>
        <p:nvCxnSpPr>
          <p:cNvPr id="20" name="コネクタ: 曲線 19">
            <a:extLst>
              <a:ext uri="{FF2B5EF4-FFF2-40B4-BE49-F238E27FC236}">
                <a16:creationId xmlns:a16="http://schemas.microsoft.com/office/drawing/2014/main" id="{52772F07-D7A4-4E9D-A56B-FB0FCE0ED864}"/>
              </a:ext>
            </a:extLst>
          </p:cNvPr>
          <p:cNvCxnSpPr>
            <a:cxnSpLocks/>
            <a:stCxn id="16" idx="3"/>
            <a:endCxn id="29" idx="1"/>
          </p:cNvCxnSpPr>
          <p:nvPr/>
        </p:nvCxnSpPr>
        <p:spPr>
          <a:xfrm flipV="1">
            <a:off x="893074" y="4582983"/>
            <a:ext cx="748555" cy="848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コネクタ: 曲線 20">
            <a:extLst>
              <a:ext uri="{FF2B5EF4-FFF2-40B4-BE49-F238E27FC236}">
                <a16:creationId xmlns:a16="http://schemas.microsoft.com/office/drawing/2014/main" id="{F121EF73-9BB3-4335-95B0-BDF9D741F104}"/>
              </a:ext>
            </a:extLst>
          </p:cNvPr>
          <p:cNvCxnSpPr>
            <a:cxnSpLocks/>
            <a:stCxn id="18" idx="3"/>
            <a:endCxn id="15" idx="2"/>
          </p:cNvCxnSpPr>
          <p:nvPr/>
        </p:nvCxnSpPr>
        <p:spPr>
          <a:xfrm flipV="1">
            <a:off x="1399046" y="5235707"/>
            <a:ext cx="2061127" cy="63816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四角形: 角を丸くする 28">
            <a:extLst>
              <a:ext uri="{FF2B5EF4-FFF2-40B4-BE49-F238E27FC236}">
                <a16:creationId xmlns:a16="http://schemas.microsoft.com/office/drawing/2014/main" id="{4A4013E5-5E2A-45C2-9A9F-7A7A802EA1A0}"/>
              </a:ext>
            </a:extLst>
          </p:cNvPr>
          <p:cNvSpPr/>
          <p:nvPr/>
        </p:nvSpPr>
        <p:spPr>
          <a:xfrm>
            <a:off x="1641629" y="4271848"/>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Module-type</a:t>
            </a:r>
            <a:endParaRPr kumimoji="1" lang="ja-JP" altLang="en-US" dirty="0">
              <a:solidFill>
                <a:schemeClr val="tx1"/>
              </a:solidFill>
            </a:endParaRPr>
          </a:p>
        </p:txBody>
      </p:sp>
      <p:cxnSp>
        <p:nvCxnSpPr>
          <p:cNvPr id="31" name="コネクタ: 曲線 30">
            <a:extLst>
              <a:ext uri="{FF2B5EF4-FFF2-40B4-BE49-F238E27FC236}">
                <a16:creationId xmlns:a16="http://schemas.microsoft.com/office/drawing/2014/main" id="{9ED2F3F7-E086-4682-96B9-25569522CE23}"/>
              </a:ext>
            </a:extLst>
          </p:cNvPr>
          <p:cNvCxnSpPr>
            <a:cxnSpLocks/>
            <a:stCxn id="29" idx="3"/>
            <a:endCxn id="15" idx="0"/>
          </p:cNvCxnSpPr>
          <p:nvPr/>
        </p:nvCxnSpPr>
        <p:spPr>
          <a:xfrm>
            <a:off x="2767153" y="4582983"/>
            <a:ext cx="693020" cy="15396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28E63CAD-9129-40B9-8808-D2FDCDD00FED}"/>
              </a:ext>
            </a:extLst>
          </p:cNvPr>
          <p:cNvSpPr/>
          <p:nvPr/>
        </p:nvSpPr>
        <p:spPr>
          <a:xfrm>
            <a:off x="6543952" y="5627256"/>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pic>
        <p:nvPicPr>
          <p:cNvPr id="48" name="Picture 2" descr="書類・ドキュメントのアイコン04 | フリーのアイコンイラスト素材 icon-pit">
            <a:extLst>
              <a:ext uri="{FF2B5EF4-FFF2-40B4-BE49-F238E27FC236}">
                <a16:creationId xmlns:a16="http://schemas.microsoft.com/office/drawing/2014/main" id="{321EA6AD-2854-41FB-8F59-458738BD637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9820" y="304328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1E9220D2-767C-42CA-AE20-3E90517853D4}"/>
              </a:ext>
            </a:extLst>
          </p:cNvPr>
          <p:cNvSpPr txBox="1"/>
          <p:nvPr/>
        </p:nvSpPr>
        <p:spPr>
          <a:xfrm>
            <a:off x="7388739" y="3648327"/>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0" name="Picture 2" descr="書類・ドキュメントのアイコン04 | フリーのアイコンイラスト素材 icon-pit">
            <a:extLst>
              <a:ext uri="{FF2B5EF4-FFF2-40B4-BE49-F238E27FC236}">
                <a16:creationId xmlns:a16="http://schemas.microsoft.com/office/drawing/2014/main" id="{F6442C7E-03A7-4CD9-9FF4-741C4A5D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818" y="183952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600F9913-2E61-4E4C-9AA5-E1ECB0E02A68}"/>
              </a:ext>
            </a:extLst>
          </p:cNvPr>
          <p:cNvSpPr txBox="1"/>
          <p:nvPr/>
        </p:nvSpPr>
        <p:spPr>
          <a:xfrm>
            <a:off x="6650737" y="2444565"/>
            <a:ext cx="1864613" cy="369332"/>
          </a:xfrm>
          <a:prstGeom prst="rect">
            <a:avLst/>
          </a:prstGeom>
          <a:noFill/>
        </p:spPr>
        <p:txBody>
          <a:bodyPr wrap="none" rtlCol="0">
            <a:spAutoFit/>
          </a:bodyPr>
          <a:lstStyle/>
          <a:p>
            <a:r>
              <a:rPr kumimoji="1" lang="en-US" altLang="ja-JP" dirty="0"/>
              <a:t>Robot-</a:t>
            </a:r>
            <a:r>
              <a:rPr kumimoji="1" lang="en-US" altLang="ja-JP" dirty="0" err="1"/>
              <a:t>type.config</a:t>
            </a:r>
            <a:endParaRPr kumimoji="1" lang="en-US" altLang="ja-JP" dirty="0"/>
          </a:p>
        </p:txBody>
      </p:sp>
      <p:cxnSp>
        <p:nvCxnSpPr>
          <p:cNvPr id="52" name="コネクタ: 曲線 51">
            <a:extLst>
              <a:ext uri="{FF2B5EF4-FFF2-40B4-BE49-F238E27FC236}">
                <a16:creationId xmlns:a16="http://schemas.microsoft.com/office/drawing/2014/main" id="{3BFCB0C8-F81C-4714-B658-930550E039D3}"/>
              </a:ext>
            </a:extLst>
          </p:cNvPr>
          <p:cNvCxnSpPr>
            <a:cxnSpLocks/>
            <a:stCxn id="49" idx="1"/>
            <a:endCxn id="47" idx="0"/>
          </p:cNvCxnSpPr>
          <p:nvPr/>
        </p:nvCxnSpPr>
        <p:spPr>
          <a:xfrm rot="10800000" flipV="1">
            <a:off x="7063499" y="3832992"/>
            <a:ext cx="325241" cy="179426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コネクタ: 曲線 52">
            <a:extLst>
              <a:ext uri="{FF2B5EF4-FFF2-40B4-BE49-F238E27FC236}">
                <a16:creationId xmlns:a16="http://schemas.microsoft.com/office/drawing/2014/main" id="{4829A88D-1716-4BAC-B2E1-B07DFE87B509}"/>
              </a:ext>
            </a:extLst>
          </p:cNvPr>
          <p:cNvCxnSpPr>
            <a:cxnSpLocks/>
            <a:stCxn id="51" idx="1"/>
            <a:endCxn id="54" idx="0"/>
          </p:cNvCxnSpPr>
          <p:nvPr/>
        </p:nvCxnSpPr>
        <p:spPr>
          <a:xfrm rot="10800000" flipV="1">
            <a:off x="5676989" y="2629231"/>
            <a:ext cx="973749" cy="89559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四角形: 角を丸くする 53">
            <a:extLst>
              <a:ext uri="{FF2B5EF4-FFF2-40B4-BE49-F238E27FC236}">
                <a16:creationId xmlns:a16="http://schemas.microsoft.com/office/drawing/2014/main" id="{C0DA8AF6-CB91-4690-ADBE-BC64C9DC1B18}"/>
              </a:ext>
            </a:extLst>
          </p:cNvPr>
          <p:cNvSpPr/>
          <p:nvPr/>
        </p:nvSpPr>
        <p:spPr>
          <a:xfrm>
            <a:off x="5114226" y="3524821"/>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Robot-type</a:t>
            </a:r>
            <a:endParaRPr kumimoji="1" lang="ja-JP" altLang="en-US" dirty="0">
              <a:solidFill>
                <a:schemeClr val="tx1"/>
              </a:solidFill>
            </a:endParaRPr>
          </a:p>
        </p:txBody>
      </p:sp>
      <p:cxnSp>
        <p:nvCxnSpPr>
          <p:cNvPr id="55" name="コネクタ: 曲線 54">
            <a:extLst>
              <a:ext uri="{FF2B5EF4-FFF2-40B4-BE49-F238E27FC236}">
                <a16:creationId xmlns:a16="http://schemas.microsoft.com/office/drawing/2014/main" id="{AC39227C-B884-4D62-AFA2-B05BBE7F1039}"/>
              </a:ext>
            </a:extLst>
          </p:cNvPr>
          <p:cNvCxnSpPr>
            <a:cxnSpLocks/>
            <a:stCxn id="54" idx="2"/>
            <a:endCxn id="47" idx="0"/>
          </p:cNvCxnSpPr>
          <p:nvPr/>
        </p:nvCxnSpPr>
        <p:spPr>
          <a:xfrm rot="16200000" flipH="1">
            <a:off x="5630161" y="4193918"/>
            <a:ext cx="1480165" cy="138651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コネクタ: 曲線 94">
            <a:extLst>
              <a:ext uri="{FF2B5EF4-FFF2-40B4-BE49-F238E27FC236}">
                <a16:creationId xmlns:a16="http://schemas.microsoft.com/office/drawing/2014/main" id="{ADE965A7-8EA8-4D8B-A0C2-F343F8B8177A}"/>
              </a:ext>
            </a:extLst>
          </p:cNvPr>
          <p:cNvCxnSpPr>
            <a:cxnSpLocks/>
            <a:stCxn id="29" idx="0"/>
            <a:endCxn id="54" idx="1"/>
          </p:cNvCxnSpPr>
          <p:nvPr/>
        </p:nvCxnSpPr>
        <p:spPr>
          <a:xfrm rot="5400000" flipH="1" flipV="1">
            <a:off x="3441362" y="2598985"/>
            <a:ext cx="435892" cy="290983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コネクタ: 曲線 97">
            <a:extLst>
              <a:ext uri="{FF2B5EF4-FFF2-40B4-BE49-F238E27FC236}">
                <a16:creationId xmlns:a16="http://schemas.microsoft.com/office/drawing/2014/main" id="{869F6648-5447-4556-B523-DBB7D4D7A1C3}"/>
              </a:ext>
            </a:extLst>
          </p:cNvPr>
          <p:cNvCxnSpPr>
            <a:cxnSpLocks/>
            <a:stCxn id="15" idx="3"/>
            <a:endCxn id="47" idx="1"/>
          </p:cNvCxnSpPr>
          <p:nvPr/>
        </p:nvCxnSpPr>
        <p:spPr>
          <a:xfrm>
            <a:off x="3979718" y="4986326"/>
            <a:ext cx="2564234" cy="89031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ＭＳ Ｐゴシック" panose="020B0600070205080204" pitchFamily="50" charset="-128"/>
                <a:ea typeface="ＭＳ Ｐゴシック" panose="020B0600070205080204" pitchFamily="50" charset="-128"/>
              </a:rPr>
              <a:t>Task</a:t>
            </a:r>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Robot</a:t>
            </a:r>
            <a:r>
              <a:rPr lang="ja-JP" altLang="en-US" dirty="0">
                <a:latin typeface="ＭＳ Ｐゴシック" panose="020B0600070205080204" pitchFamily="50" charset="-128"/>
                <a:ea typeface="ＭＳ Ｐゴシック" panose="020B0600070205080204" pitchFamily="50" charset="-128"/>
              </a:rPr>
              <a:t>読み込み</a:t>
            </a:r>
            <a:endParaRPr lang="en-US" altLang="ja-JP"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01977A80-3632-4BF9-9B6A-8F716271D3AF}"/>
              </a:ext>
            </a:extLst>
          </p:cNvPr>
          <p:cNvSpPr txBox="1"/>
          <p:nvPr/>
        </p:nvSpPr>
        <p:spPr>
          <a:xfrm>
            <a:off x="7725697" y="31554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pic>
        <p:nvPicPr>
          <p:cNvPr id="43" name="図 42">
            <a:extLst>
              <a:ext uri="{FF2B5EF4-FFF2-40B4-BE49-F238E27FC236}">
                <a16:creationId xmlns:a16="http://schemas.microsoft.com/office/drawing/2014/main" id="{FD3F0085-6D47-4266-B242-78256E26BF1F}"/>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7502371" y="4574166"/>
            <a:ext cx="1358624" cy="953521"/>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4">
            <a:extLst>
              <a:ext uri="{FF2B5EF4-FFF2-40B4-BE49-F238E27FC236}">
                <a16:creationId xmlns:a16="http://schemas.microsoft.com/office/drawing/2014/main" id="{5C016617-BA06-4120-8DC0-FD084C1E15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3551146" y="1138510"/>
            <a:ext cx="1491042" cy="805201"/>
          </a:xfrm>
          <a:prstGeom prst="ellipse">
            <a:avLst/>
          </a:prstGeom>
          <a:ln w="63500" cap="rnd">
            <a:solidFill>
              <a:schemeClr val="accent4">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6" name="吹き出し: 角を丸めた四角形 55">
            <a:extLst>
              <a:ext uri="{FF2B5EF4-FFF2-40B4-BE49-F238E27FC236}">
                <a16:creationId xmlns:a16="http://schemas.microsoft.com/office/drawing/2014/main" id="{6D8AD469-4F1C-4D0B-8ECC-6320D7F5E64F}"/>
              </a:ext>
            </a:extLst>
          </p:cNvPr>
          <p:cNvSpPr/>
          <p:nvPr/>
        </p:nvSpPr>
        <p:spPr>
          <a:xfrm>
            <a:off x="327887" y="1413057"/>
            <a:ext cx="970712" cy="960937"/>
          </a:xfrm>
          <a:prstGeom prst="wedgeRoundRectCallout">
            <a:avLst>
              <a:gd name="adj1" fmla="val -12476"/>
              <a:gd name="adj2" fmla="val 5544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909A8B6-5E60-4DFE-8053-D2698A831662}"/>
              </a:ext>
            </a:extLst>
          </p:cNvPr>
          <p:cNvPicPr>
            <a:picLocks noChangeAspect="1"/>
          </p:cNvPicPr>
          <p:nvPr/>
        </p:nvPicPr>
        <p:blipFill>
          <a:blip r:embed="rId5"/>
          <a:stretch>
            <a:fillRect/>
          </a:stretch>
        </p:blipFill>
        <p:spPr>
          <a:xfrm>
            <a:off x="403293" y="1449014"/>
            <a:ext cx="824121" cy="864000"/>
          </a:xfrm>
          <a:prstGeom prst="rect">
            <a:avLst/>
          </a:prstGeom>
        </p:spPr>
      </p:pic>
    </p:spTree>
    <p:extLst>
      <p:ext uri="{BB962C8B-B14F-4D97-AF65-F5344CB8AC3E}">
        <p14:creationId xmlns:p14="http://schemas.microsoft.com/office/powerpoint/2010/main" val="281639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吹き出し: 角を丸めた四角形 23">
            <a:extLst>
              <a:ext uri="{FF2B5EF4-FFF2-40B4-BE49-F238E27FC236}">
                <a16:creationId xmlns:a16="http://schemas.microsoft.com/office/drawing/2014/main" id="{B10C6454-36BA-428F-95E7-D4B33D525A07}"/>
              </a:ext>
            </a:extLst>
          </p:cNvPr>
          <p:cNvSpPr/>
          <p:nvPr/>
        </p:nvSpPr>
        <p:spPr>
          <a:xfrm>
            <a:off x="777242" y="1831630"/>
            <a:ext cx="1740564" cy="1325563"/>
          </a:xfrm>
          <a:prstGeom prst="wedgeRoundRectCallout">
            <a:avLst>
              <a:gd name="adj1" fmla="val -39340"/>
              <a:gd name="adj2" fmla="val 5622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descr="画像を出力する">
            <a:extLst>
              <a:ext uri="{FF2B5EF4-FFF2-40B4-BE49-F238E27FC236}">
                <a16:creationId xmlns:a16="http://schemas.microsoft.com/office/drawing/2014/main" id="{6B42F902-2E8D-4ED7-B9DF-4287E637C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01" y="1964935"/>
            <a:ext cx="1580401" cy="1024791"/>
          </a:xfrm>
          <a:prstGeom prst="rect">
            <a:avLst/>
          </a:prstGeom>
          <a:noFill/>
          <a:extLst>
            <a:ext uri="{909E8E84-426E-40DD-AFC4-6F175D3DCCD1}">
              <a14:hiddenFill xmlns:a14="http://schemas.microsoft.com/office/drawing/2010/main">
                <a:solidFill>
                  <a:srgbClr val="FFFFFF"/>
                </a:solidFill>
              </a14:hiddenFill>
            </a:ext>
          </a:extLst>
        </p:spPr>
      </p:pic>
      <p:pic>
        <p:nvPicPr>
          <p:cNvPr id="90" name="図 89">
            <a:extLst>
              <a:ext uri="{FF2B5EF4-FFF2-40B4-BE49-F238E27FC236}">
                <a16:creationId xmlns:a16="http://schemas.microsoft.com/office/drawing/2014/main" id="{F67D7522-9B89-49B7-AB9A-400BA5BF8DD6}"/>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330973" y="4606340"/>
            <a:ext cx="1570748" cy="1102396"/>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四角形: 角を丸くする 42">
            <a:extLst>
              <a:ext uri="{FF2B5EF4-FFF2-40B4-BE49-F238E27FC236}">
                <a16:creationId xmlns:a16="http://schemas.microsoft.com/office/drawing/2014/main" id="{21BAC696-DB0B-458E-81BC-8E259128F583}"/>
              </a:ext>
            </a:extLst>
          </p:cNvPr>
          <p:cNvSpPr/>
          <p:nvPr/>
        </p:nvSpPr>
        <p:spPr>
          <a:xfrm>
            <a:off x="2588202" y="3429000"/>
            <a:ext cx="5927147" cy="30549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a:t>
            </a:r>
          </a:p>
        </p:txBody>
      </p:sp>
      <p:sp>
        <p:nvSpPr>
          <p:cNvPr id="42" name="四角形: 角を丸くする 41">
            <a:extLst>
              <a:ext uri="{FF2B5EF4-FFF2-40B4-BE49-F238E27FC236}">
                <a16:creationId xmlns:a16="http://schemas.microsoft.com/office/drawing/2014/main" id="{C4A5F68E-24ED-4021-BB07-8353F78B5CAB}"/>
              </a:ext>
            </a:extLst>
          </p:cNvPr>
          <p:cNvSpPr/>
          <p:nvPr/>
        </p:nvSpPr>
        <p:spPr>
          <a:xfrm>
            <a:off x="4727869" y="2535071"/>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Agent</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0BAEF628-4607-4FD8-AE4C-4C2362C8EA70}"/>
              </a:ext>
            </a:extLst>
          </p:cNvPr>
          <p:cNvSpPr/>
          <p:nvPr/>
        </p:nvSpPr>
        <p:spPr>
          <a:xfrm>
            <a:off x="3096496" y="2535071"/>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56" name="Picture 2" descr="書類・ドキュメントのアイコン04 | フリーのアイコンイラスト素材 icon-pit">
            <a:extLst>
              <a:ext uri="{FF2B5EF4-FFF2-40B4-BE49-F238E27FC236}">
                <a16:creationId xmlns:a16="http://schemas.microsoft.com/office/drawing/2014/main" id="{86AD6E76-A9DF-4FF2-9CB4-24493EC62D8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0078"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5BC97EF3-6590-4575-B2D7-C40D7C8CBE17}"/>
              </a:ext>
            </a:extLst>
          </p:cNvPr>
          <p:cNvSpPr txBox="1"/>
          <p:nvPr/>
        </p:nvSpPr>
        <p:spPr>
          <a:xfrm>
            <a:off x="4940178" y="561699"/>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cxnSp>
        <p:nvCxnSpPr>
          <p:cNvPr id="61" name="コネクタ: 曲線 60">
            <a:extLst>
              <a:ext uri="{FF2B5EF4-FFF2-40B4-BE49-F238E27FC236}">
                <a16:creationId xmlns:a16="http://schemas.microsoft.com/office/drawing/2014/main" id="{DBDABA96-9FB7-4489-963B-3B80C893A581}"/>
              </a:ext>
            </a:extLst>
          </p:cNvPr>
          <p:cNvCxnSpPr>
            <a:cxnSpLocks/>
            <a:stCxn id="56" idx="3"/>
            <a:endCxn id="42" idx="3"/>
          </p:cNvCxnSpPr>
          <p:nvPr/>
        </p:nvCxnSpPr>
        <p:spPr>
          <a:xfrm flipH="1">
            <a:off x="5766960" y="1299867"/>
            <a:ext cx="242826" cy="1484586"/>
          </a:xfrm>
          <a:prstGeom prst="curvedConnector3">
            <a:avLst>
              <a:gd name="adj1" fmla="val -9414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8486F70-2D34-46D8-B9C7-74686C8A2014}"/>
              </a:ext>
            </a:extLst>
          </p:cNvPr>
          <p:cNvSpPr txBox="1"/>
          <p:nvPr/>
        </p:nvSpPr>
        <p:spPr>
          <a:xfrm>
            <a:off x="2754388" y="3582318"/>
            <a:ext cx="1387431" cy="461665"/>
          </a:xfrm>
          <a:prstGeom prst="rect">
            <a:avLst/>
          </a:prstGeom>
          <a:noFill/>
        </p:spPr>
        <p:txBody>
          <a:bodyPr wrap="none" rtlCol="0">
            <a:spAutoFit/>
          </a:bodyPr>
          <a:lstStyle/>
          <a:p>
            <a:r>
              <a:rPr kumimoji="1" lang="en-US" altLang="ja-JP" sz="2400" dirty="0"/>
              <a:t>Simulator</a:t>
            </a:r>
            <a:endParaRPr kumimoji="1" lang="ja-JP" altLang="en-US" sz="2400" dirty="0"/>
          </a:p>
        </p:txBody>
      </p:sp>
      <p:pic>
        <p:nvPicPr>
          <p:cNvPr id="67" name="Picture 2" descr="書類・ドキュメントのアイコン04 | フリーのアイコンイラスト素材 icon-pit">
            <a:extLst>
              <a:ext uri="{FF2B5EF4-FFF2-40B4-BE49-F238E27FC236}">
                <a16:creationId xmlns:a16="http://schemas.microsoft.com/office/drawing/2014/main" id="{D616CEBD-1321-484B-9635-92D7B5A16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069"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FBE65E4F-D572-4F51-A027-B873727AECE5}"/>
              </a:ext>
            </a:extLst>
          </p:cNvPr>
          <p:cNvSpPr txBox="1"/>
          <p:nvPr/>
        </p:nvSpPr>
        <p:spPr>
          <a:xfrm>
            <a:off x="7106322" y="561699"/>
            <a:ext cx="1242584" cy="369332"/>
          </a:xfrm>
          <a:prstGeom prst="rect">
            <a:avLst/>
          </a:prstGeom>
          <a:noFill/>
        </p:spPr>
        <p:txBody>
          <a:bodyPr wrap="none" rtlCol="0">
            <a:spAutoFit/>
          </a:bodyPr>
          <a:lstStyle/>
          <a:p>
            <a:r>
              <a:rPr kumimoji="1" lang="en-US" altLang="ja-JP" dirty="0" err="1"/>
              <a:t>Map.config</a:t>
            </a:r>
            <a:endParaRPr kumimoji="1" lang="en-US" altLang="ja-JP" dirty="0"/>
          </a:p>
        </p:txBody>
      </p:sp>
      <p:cxnSp>
        <p:nvCxnSpPr>
          <p:cNvPr id="69" name="コネクタ: 曲線 68">
            <a:extLst>
              <a:ext uri="{FF2B5EF4-FFF2-40B4-BE49-F238E27FC236}">
                <a16:creationId xmlns:a16="http://schemas.microsoft.com/office/drawing/2014/main" id="{CF4017BC-BB95-43E0-BDD1-AF1E03F902B2}"/>
              </a:ext>
            </a:extLst>
          </p:cNvPr>
          <p:cNvCxnSpPr>
            <a:cxnSpLocks/>
            <a:stCxn id="67" idx="2"/>
            <a:endCxn id="80" idx="0"/>
          </p:cNvCxnSpPr>
          <p:nvPr/>
        </p:nvCxnSpPr>
        <p:spPr>
          <a:xfrm rot="5400000">
            <a:off x="7073861" y="2114009"/>
            <a:ext cx="840350" cy="17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四角形: 角を丸くする 75">
            <a:extLst>
              <a:ext uri="{FF2B5EF4-FFF2-40B4-BE49-F238E27FC236}">
                <a16:creationId xmlns:a16="http://schemas.microsoft.com/office/drawing/2014/main" id="{CE202A87-30BF-41EB-AC3D-DF7E45EE8F07}"/>
              </a:ext>
            </a:extLst>
          </p:cNvPr>
          <p:cNvSpPr/>
          <p:nvPr/>
        </p:nvSpPr>
        <p:spPr>
          <a:xfrm>
            <a:off x="4727250" y="1797315"/>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cxnSp>
        <p:nvCxnSpPr>
          <p:cNvPr id="77" name="コネクタ: 曲線 76">
            <a:extLst>
              <a:ext uri="{FF2B5EF4-FFF2-40B4-BE49-F238E27FC236}">
                <a16:creationId xmlns:a16="http://schemas.microsoft.com/office/drawing/2014/main" id="{F557A8E5-43D1-4D2D-9E22-DEC04ED945BC}"/>
              </a:ext>
            </a:extLst>
          </p:cNvPr>
          <p:cNvCxnSpPr>
            <a:cxnSpLocks/>
            <a:stCxn id="76" idx="2"/>
            <a:endCxn id="42" idx="0"/>
          </p:cNvCxnSpPr>
          <p:nvPr/>
        </p:nvCxnSpPr>
        <p:spPr>
          <a:xfrm rot="16200000" flipH="1">
            <a:off x="5127609" y="2415264"/>
            <a:ext cx="238993" cy="61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四角形: 角を丸くする 79">
            <a:extLst>
              <a:ext uri="{FF2B5EF4-FFF2-40B4-BE49-F238E27FC236}">
                <a16:creationId xmlns:a16="http://schemas.microsoft.com/office/drawing/2014/main" id="{ED60F98A-152C-4E23-A2E4-F5A3A4B8160F}"/>
              </a:ext>
            </a:extLst>
          </p:cNvPr>
          <p:cNvSpPr/>
          <p:nvPr/>
        </p:nvSpPr>
        <p:spPr>
          <a:xfrm>
            <a:off x="6642394" y="2535071"/>
            <a:ext cx="1701510" cy="498763"/>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Charge-station</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20A835FB-639B-44F7-AD03-2105B8A30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33" y="2948159"/>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93116C7-77B6-4B4D-BB57-41A474A93FAB}"/>
              </a:ext>
            </a:extLst>
          </p:cNvPr>
          <p:cNvSpPr txBox="1"/>
          <p:nvPr/>
        </p:nvSpPr>
        <p:spPr>
          <a:xfrm>
            <a:off x="382699" y="3617873"/>
            <a:ext cx="2045688" cy="369332"/>
          </a:xfrm>
          <a:prstGeom prst="rect">
            <a:avLst/>
          </a:prstGeom>
          <a:noFill/>
        </p:spPr>
        <p:txBody>
          <a:bodyPr wrap="none" rtlCol="0">
            <a:spAutoFit/>
          </a:bodyPr>
          <a:lstStyle/>
          <a:p>
            <a:r>
              <a:rPr kumimoji="1" lang="en-US" altLang="ja-JP" dirty="0"/>
              <a:t>Risk-</a:t>
            </a:r>
            <a:r>
              <a:rPr kumimoji="1" lang="en-US" altLang="ja-JP" dirty="0" err="1"/>
              <a:t>scenario.config</a:t>
            </a:r>
            <a:endParaRPr kumimoji="1" lang="en-US" altLang="ja-JP" dirty="0"/>
          </a:p>
        </p:txBody>
      </p:sp>
      <p:sp>
        <p:nvSpPr>
          <p:cNvPr id="2" name="楕円 1">
            <a:extLst>
              <a:ext uri="{FF2B5EF4-FFF2-40B4-BE49-F238E27FC236}">
                <a16:creationId xmlns:a16="http://schemas.microsoft.com/office/drawing/2014/main" id="{84F1CC08-4625-4A4B-B229-78B4DC2855E8}"/>
              </a:ext>
            </a:extLst>
          </p:cNvPr>
          <p:cNvSpPr/>
          <p:nvPr/>
        </p:nvSpPr>
        <p:spPr>
          <a:xfrm>
            <a:off x="5246441" y="5000242"/>
            <a:ext cx="288000" cy="288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1726ECB-30A6-437F-A4A4-C356410C69D0}"/>
              </a:ext>
            </a:extLst>
          </p:cNvPr>
          <p:cNvSpPr txBox="1"/>
          <p:nvPr/>
        </p:nvSpPr>
        <p:spPr>
          <a:xfrm>
            <a:off x="5279549" y="5168601"/>
            <a:ext cx="1860593" cy="369332"/>
          </a:xfrm>
          <a:prstGeom prst="rect">
            <a:avLst/>
          </a:prstGeom>
          <a:noFill/>
        </p:spPr>
        <p:txBody>
          <a:bodyPr wrap="square">
            <a:spAutoFit/>
          </a:bodyPr>
          <a:lstStyle/>
          <a:p>
            <a:pPr algn="ctr"/>
            <a:r>
              <a:rPr kumimoji="1" lang="en-US" altLang="ja-JP" dirty="0">
                <a:solidFill>
                  <a:schemeClr val="tx1"/>
                </a:solidFill>
              </a:rPr>
              <a:t>Charge-station</a:t>
            </a:r>
            <a:endParaRPr kumimoji="1" lang="ja-JP" altLang="en-US" dirty="0">
              <a:solidFill>
                <a:schemeClr val="tx1"/>
              </a:solidFill>
            </a:endParaRPr>
          </a:p>
        </p:txBody>
      </p:sp>
      <p:sp>
        <p:nvSpPr>
          <p:cNvPr id="10" name="矢印: 下 9">
            <a:extLst>
              <a:ext uri="{FF2B5EF4-FFF2-40B4-BE49-F238E27FC236}">
                <a16:creationId xmlns:a16="http://schemas.microsoft.com/office/drawing/2014/main" id="{CB4531F1-3FF2-4EA3-A912-604860A9957C}"/>
              </a:ext>
            </a:extLst>
          </p:cNvPr>
          <p:cNvSpPr/>
          <p:nvPr/>
        </p:nvSpPr>
        <p:spPr>
          <a:xfrm>
            <a:off x="4571999" y="3126297"/>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8F46025-60A3-4378-800C-01F136177CBA}"/>
              </a:ext>
            </a:extLst>
          </p:cNvPr>
          <p:cNvSpPr/>
          <p:nvPr/>
        </p:nvSpPr>
        <p:spPr>
          <a:xfrm rot="20365265">
            <a:off x="2880492" y="4073845"/>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60AF0D8-C97E-4FFF-A485-A0698E3E69ED}"/>
              </a:ext>
            </a:extLst>
          </p:cNvPr>
          <p:cNvSpPr/>
          <p:nvPr/>
        </p:nvSpPr>
        <p:spPr>
          <a:xfrm rot="2182362">
            <a:off x="6744467" y="3781692"/>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8DA6BA3-A1E9-4D2D-9701-C19F4E053A30}"/>
              </a:ext>
            </a:extLst>
          </p:cNvPr>
          <p:cNvSpPr/>
          <p:nvPr/>
        </p:nvSpPr>
        <p:spPr>
          <a:xfrm rot="2182362">
            <a:off x="3973459" y="5349607"/>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F93AB17-0BD1-4C37-872C-4A11708A0151}"/>
              </a:ext>
            </a:extLst>
          </p:cNvPr>
          <p:cNvSpPr txBox="1"/>
          <p:nvPr/>
        </p:nvSpPr>
        <p:spPr>
          <a:xfrm>
            <a:off x="6654756" y="4771798"/>
            <a:ext cx="1860593" cy="369332"/>
          </a:xfrm>
          <a:prstGeom prst="rect">
            <a:avLst/>
          </a:prstGeom>
          <a:noFill/>
        </p:spPr>
        <p:txBody>
          <a:bodyPr wrap="square">
            <a:spAutoFit/>
          </a:bodyPr>
          <a:lstStyle/>
          <a:p>
            <a:pPr algn="ctr"/>
            <a:r>
              <a:rPr kumimoji="1" lang="en-US" altLang="ja-JP" dirty="0">
                <a:solidFill>
                  <a:schemeClr val="tx1"/>
                </a:solidFill>
              </a:rPr>
              <a:t>Work-place B</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1BD27CE2-3815-483C-BF76-9D95EEA2C153}"/>
              </a:ext>
            </a:extLst>
          </p:cNvPr>
          <p:cNvSpPr txBox="1"/>
          <p:nvPr/>
        </p:nvSpPr>
        <p:spPr>
          <a:xfrm>
            <a:off x="2517806" y="5079288"/>
            <a:ext cx="1860593" cy="369332"/>
          </a:xfrm>
          <a:prstGeom prst="rect">
            <a:avLst/>
          </a:prstGeom>
          <a:noFill/>
        </p:spPr>
        <p:txBody>
          <a:bodyPr wrap="square">
            <a:spAutoFit/>
          </a:bodyPr>
          <a:lstStyle/>
          <a:p>
            <a:pPr algn="ctr"/>
            <a:r>
              <a:rPr kumimoji="1" lang="en-US" altLang="ja-JP" dirty="0">
                <a:solidFill>
                  <a:schemeClr val="tx1"/>
                </a:solidFill>
              </a:rPr>
              <a:t>Work-place A</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760FD9F4-F319-47D8-8867-BE2AE31230B5}"/>
              </a:ext>
            </a:extLst>
          </p:cNvPr>
          <p:cNvSpPr txBox="1"/>
          <p:nvPr/>
        </p:nvSpPr>
        <p:spPr>
          <a:xfrm>
            <a:off x="4604144" y="5978902"/>
            <a:ext cx="1860593" cy="369332"/>
          </a:xfrm>
          <a:prstGeom prst="rect">
            <a:avLst/>
          </a:prstGeom>
          <a:noFill/>
        </p:spPr>
        <p:txBody>
          <a:bodyPr wrap="square">
            <a:spAutoFit/>
          </a:bodyPr>
          <a:lstStyle/>
          <a:p>
            <a:pPr algn="ctr"/>
            <a:r>
              <a:rPr kumimoji="1" lang="en-US" altLang="ja-JP" dirty="0">
                <a:solidFill>
                  <a:schemeClr val="tx1"/>
                </a:solidFill>
              </a:rPr>
              <a:t>Work-place C</a:t>
            </a:r>
            <a:endParaRPr kumimoji="1" lang="ja-JP" altLang="en-US" dirty="0">
              <a:solidFill>
                <a:schemeClr val="tx1"/>
              </a:solidFill>
            </a:endParaRPr>
          </a:p>
        </p:txBody>
      </p:sp>
      <p:grpSp>
        <p:nvGrpSpPr>
          <p:cNvPr id="19" name="グループ化 18">
            <a:extLst>
              <a:ext uri="{FF2B5EF4-FFF2-40B4-BE49-F238E27FC236}">
                <a16:creationId xmlns:a16="http://schemas.microsoft.com/office/drawing/2014/main" id="{F3CEE0B1-CEC9-4B7A-955A-759FA23C7F4C}"/>
              </a:ext>
            </a:extLst>
          </p:cNvPr>
          <p:cNvGrpSpPr/>
          <p:nvPr/>
        </p:nvGrpSpPr>
        <p:grpSpPr>
          <a:xfrm>
            <a:off x="4660733" y="4008208"/>
            <a:ext cx="429941" cy="219320"/>
            <a:chOff x="4660733" y="4008208"/>
            <a:chExt cx="429941" cy="219320"/>
          </a:xfrm>
        </p:grpSpPr>
        <p:sp>
          <p:nvSpPr>
            <p:cNvPr id="13" name="六角形 12">
              <a:extLst>
                <a:ext uri="{FF2B5EF4-FFF2-40B4-BE49-F238E27FC236}">
                  <a16:creationId xmlns:a16="http://schemas.microsoft.com/office/drawing/2014/main" id="{817717B9-6AC0-4108-8407-4715528EED03}"/>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06DA411-7BF6-4477-9126-F286A07235D4}"/>
                </a:ext>
              </a:extLst>
            </p:cNvPr>
            <p:cNvGrpSpPr/>
            <p:nvPr/>
          </p:nvGrpSpPr>
          <p:grpSpPr>
            <a:xfrm rot="21154170">
              <a:off x="4660733" y="4103688"/>
              <a:ext cx="57317" cy="108743"/>
              <a:chOff x="4667083" y="4081463"/>
              <a:chExt cx="57317" cy="108743"/>
            </a:xfrm>
          </p:grpSpPr>
          <p:sp>
            <p:nvSpPr>
              <p:cNvPr id="15" name="フリーフォーム: 図形 14">
                <a:extLst>
                  <a:ext uri="{FF2B5EF4-FFF2-40B4-BE49-F238E27FC236}">
                    <a16:creationId xmlns:a16="http://schemas.microsoft.com/office/drawing/2014/main" id="{8B7ECCBD-DDFF-4A2C-ABE3-4D19B3437D68}"/>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図形 43">
                <a:extLst>
                  <a:ext uri="{FF2B5EF4-FFF2-40B4-BE49-F238E27FC236}">
                    <a16:creationId xmlns:a16="http://schemas.microsoft.com/office/drawing/2014/main" id="{09E53542-0279-4DBB-B30F-F937768B814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41410C51-2356-4E89-B139-27E60DD7867D}"/>
                </a:ext>
              </a:extLst>
            </p:cNvPr>
            <p:cNvGrpSpPr/>
            <p:nvPr/>
          </p:nvGrpSpPr>
          <p:grpSpPr>
            <a:xfrm rot="10209708">
              <a:off x="5033357" y="4012305"/>
              <a:ext cx="57317" cy="108743"/>
              <a:chOff x="4667083" y="4081463"/>
              <a:chExt cx="57317" cy="108743"/>
            </a:xfrm>
          </p:grpSpPr>
          <p:sp>
            <p:nvSpPr>
              <p:cNvPr id="49" name="フリーフォーム: 図形 48">
                <a:extLst>
                  <a:ext uri="{FF2B5EF4-FFF2-40B4-BE49-F238E27FC236}">
                    <a16:creationId xmlns:a16="http://schemas.microsoft.com/office/drawing/2014/main" id="{0CEE476C-87FB-4413-9BE1-BE6023841740}"/>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85B09F61-4BD4-4231-B1FF-E99E866B77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 name="グループ化 50">
            <a:extLst>
              <a:ext uri="{FF2B5EF4-FFF2-40B4-BE49-F238E27FC236}">
                <a16:creationId xmlns:a16="http://schemas.microsoft.com/office/drawing/2014/main" id="{71A18C96-E152-4905-90A4-E3BEB70B7181}"/>
              </a:ext>
            </a:extLst>
          </p:cNvPr>
          <p:cNvGrpSpPr/>
          <p:nvPr/>
        </p:nvGrpSpPr>
        <p:grpSpPr>
          <a:xfrm rot="936015">
            <a:off x="4174441" y="4700559"/>
            <a:ext cx="429941" cy="219320"/>
            <a:chOff x="4660733" y="4008208"/>
            <a:chExt cx="429941" cy="219320"/>
          </a:xfrm>
        </p:grpSpPr>
        <p:sp>
          <p:nvSpPr>
            <p:cNvPr id="52" name="六角形 51">
              <a:extLst>
                <a:ext uri="{FF2B5EF4-FFF2-40B4-BE49-F238E27FC236}">
                  <a16:creationId xmlns:a16="http://schemas.microsoft.com/office/drawing/2014/main" id="{FBC52BE1-08C4-4ABA-8E60-22D8E1A8703D}"/>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a:extLst>
                <a:ext uri="{FF2B5EF4-FFF2-40B4-BE49-F238E27FC236}">
                  <a16:creationId xmlns:a16="http://schemas.microsoft.com/office/drawing/2014/main" id="{38BE7A5F-3CA3-4D35-B6D1-02BE44B13F22}"/>
                </a:ext>
              </a:extLst>
            </p:cNvPr>
            <p:cNvGrpSpPr/>
            <p:nvPr/>
          </p:nvGrpSpPr>
          <p:grpSpPr>
            <a:xfrm rot="21154170">
              <a:off x="4660733" y="4103688"/>
              <a:ext cx="57317" cy="108743"/>
              <a:chOff x="4667083" y="4081463"/>
              <a:chExt cx="57317" cy="108743"/>
            </a:xfrm>
          </p:grpSpPr>
          <p:sp>
            <p:nvSpPr>
              <p:cNvPr id="58" name="フリーフォーム: 図形 57">
                <a:extLst>
                  <a:ext uri="{FF2B5EF4-FFF2-40B4-BE49-F238E27FC236}">
                    <a16:creationId xmlns:a16="http://schemas.microsoft.com/office/drawing/2014/main" id="{450F4361-0933-4CB4-A0C8-76D6BA9C01D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8D07457B-E0BB-4AFC-B6D8-EACF9A11B13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2F4DCE4D-6356-42D4-9E58-439A81DB2B54}"/>
                </a:ext>
              </a:extLst>
            </p:cNvPr>
            <p:cNvGrpSpPr/>
            <p:nvPr/>
          </p:nvGrpSpPr>
          <p:grpSpPr>
            <a:xfrm rot="10209708">
              <a:off x="5033357" y="4012305"/>
              <a:ext cx="57317" cy="108743"/>
              <a:chOff x="4667083" y="4081463"/>
              <a:chExt cx="57317" cy="108743"/>
            </a:xfrm>
          </p:grpSpPr>
          <p:sp>
            <p:nvSpPr>
              <p:cNvPr id="55" name="フリーフォーム: 図形 54">
                <a:extLst>
                  <a:ext uri="{FF2B5EF4-FFF2-40B4-BE49-F238E27FC236}">
                    <a16:creationId xmlns:a16="http://schemas.microsoft.com/office/drawing/2014/main" id="{EDC7A1D9-495C-4A41-B782-31D40977A4A4}"/>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D1091314-700D-4477-AE71-0A2AA84346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2" name="グループ化 61">
            <a:extLst>
              <a:ext uri="{FF2B5EF4-FFF2-40B4-BE49-F238E27FC236}">
                <a16:creationId xmlns:a16="http://schemas.microsoft.com/office/drawing/2014/main" id="{A9BA7D6D-746B-4E51-A908-F8550586BE0A}"/>
              </a:ext>
            </a:extLst>
          </p:cNvPr>
          <p:cNvGrpSpPr/>
          <p:nvPr/>
        </p:nvGrpSpPr>
        <p:grpSpPr>
          <a:xfrm rot="7589480">
            <a:off x="5812158" y="4459660"/>
            <a:ext cx="429941" cy="219320"/>
            <a:chOff x="4660733" y="4008208"/>
            <a:chExt cx="429941" cy="219320"/>
          </a:xfrm>
        </p:grpSpPr>
        <p:sp>
          <p:nvSpPr>
            <p:cNvPr id="63" name="六角形 62">
              <a:extLst>
                <a:ext uri="{FF2B5EF4-FFF2-40B4-BE49-F238E27FC236}">
                  <a16:creationId xmlns:a16="http://schemas.microsoft.com/office/drawing/2014/main" id="{4D259853-503E-44E6-83DE-AB655F4B01C1}"/>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7D1A9DBC-0578-4947-A144-56F985EC2000}"/>
                </a:ext>
              </a:extLst>
            </p:cNvPr>
            <p:cNvGrpSpPr/>
            <p:nvPr/>
          </p:nvGrpSpPr>
          <p:grpSpPr>
            <a:xfrm rot="21154170">
              <a:off x="4660733" y="4103688"/>
              <a:ext cx="57317" cy="108743"/>
              <a:chOff x="4667083" y="4081463"/>
              <a:chExt cx="57317" cy="108743"/>
            </a:xfrm>
          </p:grpSpPr>
          <p:sp>
            <p:nvSpPr>
              <p:cNvPr id="71" name="フリーフォーム: 図形 70">
                <a:extLst>
                  <a:ext uri="{FF2B5EF4-FFF2-40B4-BE49-F238E27FC236}">
                    <a16:creationId xmlns:a16="http://schemas.microsoft.com/office/drawing/2014/main" id="{1534A13D-9134-49AF-84E8-0EA4C3579D8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3C133DC5-820E-4A57-B32C-E16708F9A13F}"/>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a:extLst>
                <a:ext uri="{FF2B5EF4-FFF2-40B4-BE49-F238E27FC236}">
                  <a16:creationId xmlns:a16="http://schemas.microsoft.com/office/drawing/2014/main" id="{DBAF5466-AE89-493E-B193-40976F5DF4F6}"/>
                </a:ext>
              </a:extLst>
            </p:cNvPr>
            <p:cNvGrpSpPr/>
            <p:nvPr/>
          </p:nvGrpSpPr>
          <p:grpSpPr>
            <a:xfrm rot="10209708">
              <a:off x="5033357" y="4012305"/>
              <a:ext cx="57317" cy="108743"/>
              <a:chOff x="4667083" y="4081463"/>
              <a:chExt cx="57317" cy="108743"/>
            </a:xfrm>
          </p:grpSpPr>
          <p:sp>
            <p:nvSpPr>
              <p:cNvPr id="66" name="フリーフォーム: 図形 65">
                <a:extLst>
                  <a:ext uri="{FF2B5EF4-FFF2-40B4-BE49-F238E27FC236}">
                    <a16:creationId xmlns:a16="http://schemas.microsoft.com/office/drawing/2014/main" id="{1D4F1596-B66F-4FB2-99C8-EF0B9B722A2E}"/>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AAFC70DE-BDEC-47C1-B35B-1804D736F6BA}"/>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3" name="グループ化 72">
            <a:extLst>
              <a:ext uri="{FF2B5EF4-FFF2-40B4-BE49-F238E27FC236}">
                <a16:creationId xmlns:a16="http://schemas.microsoft.com/office/drawing/2014/main" id="{3EE0BBAF-3CFB-476A-B3D9-1AB8F007692A}"/>
              </a:ext>
            </a:extLst>
          </p:cNvPr>
          <p:cNvGrpSpPr/>
          <p:nvPr/>
        </p:nvGrpSpPr>
        <p:grpSpPr>
          <a:xfrm rot="2055969">
            <a:off x="5083775" y="5664277"/>
            <a:ext cx="429941" cy="219320"/>
            <a:chOff x="4660733" y="4008208"/>
            <a:chExt cx="429941" cy="219320"/>
          </a:xfrm>
        </p:grpSpPr>
        <p:sp>
          <p:nvSpPr>
            <p:cNvPr id="74" name="六角形 73">
              <a:extLst>
                <a:ext uri="{FF2B5EF4-FFF2-40B4-BE49-F238E27FC236}">
                  <a16:creationId xmlns:a16="http://schemas.microsoft.com/office/drawing/2014/main" id="{EF3710E7-0B71-4764-A536-619FB58EB670}"/>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5" name="グループ化 74">
              <a:extLst>
                <a:ext uri="{FF2B5EF4-FFF2-40B4-BE49-F238E27FC236}">
                  <a16:creationId xmlns:a16="http://schemas.microsoft.com/office/drawing/2014/main" id="{9876DE69-0B80-4C0A-8E64-3DEC66A3E666}"/>
                </a:ext>
              </a:extLst>
            </p:cNvPr>
            <p:cNvGrpSpPr/>
            <p:nvPr/>
          </p:nvGrpSpPr>
          <p:grpSpPr>
            <a:xfrm rot="21154170">
              <a:off x="4660733" y="4103688"/>
              <a:ext cx="57317" cy="108743"/>
              <a:chOff x="4667083" y="4081463"/>
              <a:chExt cx="57317" cy="108743"/>
            </a:xfrm>
          </p:grpSpPr>
          <p:sp>
            <p:nvSpPr>
              <p:cNvPr id="82" name="フリーフォーム: 図形 81">
                <a:extLst>
                  <a:ext uri="{FF2B5EF4-FFF2-40B4-BE49-F238E27FC236}">
                    <a16:creationId xmlns:a16="http://schemas.microsoft.com/office/drawing/2014/main" id="{E1E8BC3B-B653-47DD-9421-D41CBF1E4DEC}"/>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フリーフォーム: 図形 82">
                <a:extLst>
                  <a:ext uri="{FF2B5EF4-FFF2-40B4-BE49-F238E27FC236}">
                    <a16:creationId xmlns:a16="http://schemas.microsoft.com/office/drawing/2014/main" id="{F3DD423E-1246-4B66-9E14-8C8DE6DF7B58}"/>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BA1440E2-4DB6-4374-8F47-3BB909B5B2B9}"/>
                </a:ext>
              </a:extLst>
            </p:cNvPr>
            <p:cNvGrpSpPr/>
            <p:nvPr/>
          </p:nvGrpSpPr>
          <p:grpSpPr>
            <a:xfrm rot="10209708">
              <a:off x="5033357" y="4012305"/>
              <a:ext cx="57317" cy="108743"/>
              <a:chOff x="4667083" y="4081463"/>
              <a:chExt cx="57317" cy="108743"/>
            </a:xfrm>
          </p:grpSpPr>
          <p:sp>
            <p:nvSpPr>
              <p:cNvPr id="79" name="フリーフォーム: 図形 78">
                <a:extLst>
                  <a:ext uri="{FF2B5EF4-FFF2-40B4-BE49-F238E27FC236}">
                    <a16:creationId xmlns:a16="http://schemas.microsoft.com/office/drawing/2014/main" id="{FF876DCA-ACF7-46C7-BA4E-D75F0663565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フリーフォーム: 図形 80">
                <a:extLst>
                  <a:ext uri="{FF2B5EF4-FFF2-40B4-BE49-F238E27FC236}">
                    <a16:creationId xmlns:a16="http://schemas.microsoft.com/office/drawing/2014/main" id="{9AE77260-62DE-40A5-907E-D19238F33051}"/>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4" name="矢印: 下 83">
            <a:extLst>
              <a:ext uri="{FF2B5EF4-FFF2-40B4-BE49-F238E27FC236}">
                <a16:creationId xmlns:a16="http://schemas.microsoft.com/office/drawing/2014/main" id="{AE00FFA4-0237-4A80-9D4E-CD638140D71C}"/>
              </a:ext>
            </a:extLst>
          </p:cNvPr>
          <p:cNvSpPr/>
          <p:nvPr/>
        </p:nvSpPr>
        <p:spPr>
          <a:xfrm rot="16200000">
            <a:off x="1523646" y="4836648"/>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00FD391B-6CC5-49D6-B190-FFA5ADB62A3E}"/>
              </a:ext>
            </a:extLst>
          </p:cNvPr>
          <p:cNvSpPr txBox="1"/>
          <p:nvPr/>
        </p:nvSpPr>
        <p:spPr>
          <a:xfrm>
            <a:off x="4043762" y="11859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
        <p:nvSpPr>
          <p:cNvPr id="92" name="テキスト ボックス 91">
            <a:extLst>
              <a:ext uri="{FF2B5EF4-FFF2-40B4-BE49-F238E27FC236}">
                <a16:creationId xmlns:a16="http://schemas.microsoft.com/office/drawing/2014/main" id="{D16AB197-B9C5-4770-B8D1-2BF732743172}"/>
              </a:ext>
            </a:extLst>
          </p:cNvPr>
          <p:cNvSpPr txBox="1"/>
          <p:nvPr/>
        </p:nvSpPr>
        <p:spPr>
          <a:xfrm>
            <a:off x="1052538" y="5743949"/>
            <a:ext cx="1107996"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故障発生</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シナリオ</a:t>
            </a:r>
          </a:p>
        </p:txBody>
      </p:sp>
      <p:sp>
        <p:nvSpPr>
          <p:cNvPr id="94" name="吹き出し: 円形 93">
            <a:extLst>
              <a:ext uri="{FF2B5EF4-FFF2-40B4-BE49-F238E27FC236}">
                <a16:creationId xmlns:a16="http://schemas.microsoft.com/office/drawing/2014/main" id="{D35D9EAA-0C32-4CBC-9FC0-ED88A705EC0B}"/>
              </a:ext>
            </a:extLst>
          </p:cNvPr>
          <p:cNvSpPr/>
          <p:nvPr/>
        </p:nvSpPr>
        <p:spPr>
          <a:xfrm>
            <a:off x="1092839" y="4429379"/>
            <a:ext cx="556925" cy="399509"/>
          </a:xfrm>
          <a:prstGeom prst="wedgeEllipseCallout">
            <a:avLst>
              <a:gd name="adj1" fmla="val -35759"/>
              <a:gd name="adj2" fmla="val 520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Picture 2" descr="モヤモヤ・悩みのアイコン">
            <a:extLst>
              <a:ext uri="{FF2B5EF4-FFF2-40B4-BE49-F238E27FC236}">
                <a16:creationId xmlns:a16="http://schemas.microsoft.com/office/drawing/2014/main" id="{F2F0F484-D556-4233-9220-F9B6EFE54062}"/>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5597" y="4208549"/>
            <a:ext cx="851895" cy="851895"/>
          </a:xfrm>
          <a:prstGeom prst="rect">
            <a:avLst/>
          </a:prstGeom>
          <a:noFill/>
          <a:extLst>
            <a:ext uri="{909E8E84-426E-40DD-AFC4-6F175D3DCCD1}">
              <a14:hiddenFill xmlns:a14="http://schemas.microsoft.com/office/drawing/2010/main">
                <a:solidFill>
                  <a:srgbClr val="FFFFFF"/>
                </a:solidFill>
              </a14:hiddenFill>
            </a:ext>
          </a:extLst>
        </p:spPr>
      </p:pic>
      <p:sp>
        <p:nvSpPr>
          <p:cNvPr id="96" name="テキスト ボックス 95">
            <a:extLst>
              <a:ext uri="{FF2B5EF4-FFF2-40B4-BE49-F238E27FC236}">
                <a16:creationId xmlns:a16="http://schemas.microsoft.com/office/drawing/2014/main" id="{FB4FE408-8ABC-4D4A-AEE0-5227810DB81C}"/>
              </a:ext>
            </a:extLst>
          </p:cNvPr>
          <p:cNvSpPr txBox="1"/>
          <p:nvPr/>
        </p:nvSpPr>
        <p:spPr>
          <a:xfrm>
            <a:off x="814991" y="1314216"/>
            <a:ext cx="1579278" cy="523220"/>
          </a:xfrm>
          <a:prstGeom prst="rect">
            <a:avLst/>
          </a:prstGeom>
          <a:noFill/>
        </p:spPr>
        <p:txBody>
          <a:bodyPr wrap="none" rtlCol="0">
            <a:spAutoFit/>
          </a:bodyPr>
          <a:lstStyle/>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作業時間に対する</a:t>
            </a:r>
            <a:endParaRPr kumimoji="1" lang="en-US" altLang="ja-JP" sz="1400" dirty="0">
              <a:latin typeface="Arial" panose="020B0604020202020204" pitchFamily="34" charset="0"/>
              <a:ea typeface="ＭＳ Ｐゴシック" panose="020B0600070205080204" pitchFamily="50" charset="-128"/>
              <a:cs typeface="Arial" panose="020B0604020202020204" pitchFamily="34" charset="0"/>
            </a:endParaRPr>
          </a:p>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故障確率変化</a:t>
            </a:r>
          </a:p>
        </p:txBody>
      </p:sp>
      <p:cxnSp>
        <p:nvCxnSpPr>
          <p:cNvPr id="87" name="コネクタ: 曲線 86">
            <a:extLst>
              <a:ext uri="{FF2B5EF4-FFF2-40B4-BE49-F238E27FC236}">
                <a16:creationId xmlns:a16="http://schemas.microsoft.com/office/drawing/2014/main" id="{C12A089B-936A-4DF1-98E3-F6B6CC6ABCC0}"/>
              </a:ext>
            </a:extLst>
          </p:cNvPr>
          <p:cNvCxnSpPr>
            <a:cxnSpLocks/>
            <a:stCxn id="76" idx="1"/>
            <a:endCxn id="45" idx="0"/>
          </p:cNvCxnSpPr>
          <p:nvPr/>
        </p:nvCxnSpPr>
        <p:spPr>
          <a:xfrm rot="10800000" flipV="1">
            <a:off x="3517328" y="2046697"/>
            <a:ext cx="1209922" cy="488374"/>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88" name="テキスト ボックス 87">
            <a:extLst>
              <a:ext uri="{FF2B5EF4-FFF2-40B4-BE49-F238E27FC236}">
                <a16:creationId xmlns:a16="http://schemas.microsoft.com/office/drawing/2014/main" id="{6CD02178-48CF-4F65-A79A-8E58B154ADBD}"/>
              </a:ext>
            </a:extLst>
          </p:cNvPr>
          <p:cNvSpPr txBox="1"/>
          <p:nvPr/>
        </p:nvSpPr>
        <p:spPr>
          <a:xfrm>
            <a:off x="2696819" y="1561162"/>
            <a:ext cx="1654620"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ロボット組立て</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タスクの追加</a:t>
            </a:r>
          </a:p>
        </p:txBody>
      </p:sp>
    </p:spTree>
    <p:extLst>
      <p:ext uri="{BB962C8B-B14F-4D97-AF65-F5344CB8AC3E}">
        <p14:creationId xmlns:p14="http://schemas.microsoft.com/office/powerpoint/2010/main" val="153307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344356786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6909</TotalTime>
  <Words>1802</Words>
  <Application>Microsoft Office PowerPoint</Application>
  <PresentationFormat>画面に合わせる (4:3)</PresentationFormat>
  <Paragraphs>579</Paragraphs>
  <Slides>29</Slides>
  <Notes>0</Notes>
  <HiddenSlides>0</HiddenSlides>
  <MMClips>3</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29</vt:i4>
      </vt:variant>
    </vt:vector>
  </HeadingPairs>
  <TitlesOfParts>
    <vt:vector size="39" baseType="lpstr">
      <vt:lpstr>Aptos</vt:lpstr>
      <vt:lpstr>Aptos Display</vt:lpstr>
      <vt:lpstr>Meiryo UI</vt:lpstr>
      <vt:lpstr>MS PGothic</vt:lpstr>
      <vt:lpstr>MS PGothic</vt:lpstr>
      <vt:lpstr>游ゴシック</vt:lpstr>
      <vt:lpstr>Arial</vt:lpstr>
      <vt:lpstr>Roboto</vt:lpstr>
      <vt:lpstr>Wingdings</vt:lpstr>
      <vt:lpstr>Office テーマ</vt:lpstr>
      <vt:lpstr>PowerPoint プレゼンテーション</vt:lpstr>
      <vt:lpstr>今後の目標</vt:lpstr>
      <vt:lpstr>フレームワークの全体像</vt:lpstr>
      <vt:lpstr>フェーズ制御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タスクアロケーションの問題設定</vt:lpstr>
      <vt:lpstr>シミュレーション上の実装 モジュール編</vt:lpstr>
      <vt:lpstr>シミュレーション上の実装 ロボット編</vt:lpstr>
      <vt:lpstr>シミュレーション上の実装 マップ編</vt:lpstr>
      <vt:lpstr>シミュレーション上の実装 タスク編</vt:lpstr>
      <vt:lpstr>シミュレーション上の実装 タスク編（つづき）</vt:lpstr>
      <vt:lpstr>シミュレーション上の実装 故障シナリオ編</vt:lpstr>
      <vt:lpstr>技術的なカベ ２種類の最適化問題</vt:lpstr>
      <vt:lpstr>多目的最適化を用いた効率化</vt:lpstr>
      <vt:lpstr>フレームワークの全体像</vt:lpstr>
      <vt:lpstr>問題設定</vt:lpstr>
      <vt:lpstr>シミュレーションの様子 （故障なし）</vt:lpstr>
      <vt:lpstr>多目的最適化で得られた 配分プラン</vt:lpstr>
      <vt:lpstr>故障が起こるシナリオで タスクアロケーション（最適化前）</vt:lpstr>
      <vt:lpstr>故障が起こるシナリオで タスクアロケーション（最適化後）</vt:lpstr>
      <vt:lpstr>今後の目標</vt:lpstr>
      <vt:lpstr>その先の目標 シナリオ変数の最適化</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松野 文俊</dc:creator>
  <cp:lastModifiedBy>谷垣 勇輝</cp:lastModifiedBy>
  <cp:revision>42</cp:revision>
  <dcterms:created xsi:type="dcterms:W3CDTF">2024-10-15T00:11:02Z</dcterms:created>
  <dcterms:modified xsi:type="dcterms:W3CDTF">2025-03-31T08:03:32Z</dcterms:modified>
</cp:coreProperties>
</file>